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5" r:id="rId7"/>
    <p:sldId id="336" r:id="rId8"/>
    <p:sldId id="337"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33"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asel Al Shargabi" initials="BAS" lastIdx="1" clrIdx="6">
    <p:extLst>
      <p:ext uri="{19B8F6BF-5375-455C-9EA6-DF929625EA0E}">
        <p15:presenceInfo xmlns:p15="http://schemas.microsoft.com/office/powerpoint/2012/main" userId="Basel Al Shargabi"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4-07-22T02:48:46.374" idx="1">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91216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29957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6015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27190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53473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94105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Basel Al Shargabi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Date7/22/2024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06400" y="1800225"/>
            <a:ext cx="5054601"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rPr>
              <a:t>We used the get request to the </a:t>
            </a:r>
            <a:r>
              <a:rPr lang="en-US" sz="2400" dirty="0" err="1" smtClean="0">
                <a:solidFill>
                  <a:schemeClr val="accent3">
                    <a:lumMod val="25000"/>
                  </a:schemeClr>
                </a:solidFill>
              </a:rPr>
              <a:t>SpaceX</a:t>
            </a:r>
            <a:r>
              <a:rPr lang="en-US" sz="2400" dirty="0" smtClean="0">
                <a:solidFill>
                  <a:schemeClr val="accent3">
                    <a:lumMod val="25000"/>
                  </a:schemeClr>
                </a:solidFill>
              </a:rPr>
              <a:t> </a:t>
            </a:r>
            <a:r>
              <a:rPr lang="en-US" sz="2400" dirty="0">
                <a:solidFill>
                  <a:schemeClr val="accent3">
                    <a:lumMod val="25000"/>
                  </a:schemeClr>
                </a:solidFill>
              </a:rPr>
              <a:t>API to collect data, clean </a:t>
            </a:r>
            <a:r>
              <a:rPr lang="en-US" sz="2400" dirty="0" smtClean="0">
                <a:solidFill>
                  <a:schemeClr val="accent3">
                    <a:lumMod val="25000"/>
                  </a:schemeClr>
                </a:solidFill>
              </a:rPr>
              <a:t>the </a:t>
            </a:r>
            <a:r>
              <a:rPr lang="en-US" sz="2400" dirty="0">
                <a:solidFill>
                  <a:schemeClr val="accent3">
                    <a:lumMod val="25000"/>
                  </a:schemeClr>
                </a:solidFill>
              </a:rPr>
              <a:t>requested data and did some </a:t>
            </a:r>
            <a:r>
              <a:rPr lang="en-US" sz="2400" dirty="0" smtClean="0">
                <a:solidFill>
                  <a:schemeClr val="accent3">
                    <a:lumMod val="25000"/>
                  </a:schemeClr>
                </a:solidFill>
              </a:rPr>
              <a:t>basic </a:t>
            </a:r>
            <a:r>
              <a:rPr lang="en-US" sz="2400" dirty="0">
                <a:solidFill>
                  <a:schemeClr val="accent3">
                    <a:lumMod val="25000"/>
                  </a:schemeClr>
                </a:solidFill>
              </a:rPr>
              <a:t>data wrangling and </a:t>
            </a:r>
            <a:r>
              <a:rPr lang="en-US" sz="2400" dirty="0" smtClean="0">
                <a:solidFill>
                  <a:schemeClr val="accent3">
                    <a:lumMod val="25000"/>
                  </a:schemeClr>
                </a:solidFill>
              </a:rPr>
              <a:t>formatting</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smtClean="0">
                <a:solidFill>
                  <a:schemeClr val="accent3">
                    <a:lumMod val="25000"/>
                  </a:schemeClr>
                </a:solidFill>
              </a:rPr>
              <a:t>The </a:t>
            </a:r>
            <a:r>
              <a:rPr lang="en-US" sz="2400" dirty="0">
                <a:solidFill>
                  <a:schemeClr val="accent3">
                    <a:lumMod val="25000"/>
                  </a:schemeClr>
                </a:solidFill>
              </a:rPr>
              <a:t>link to the notebook is </a:t>
            </a:r>
            <a:r>
              <a:rPr lang="en-US" sz="2400" dirty="0" smtClean="0">
                <a:solidFill>
                  <a:schemeClr val="accent3">
                    <a:lumMod val="25000"/>
                  </a:schemeClr>
                </a:solidFill>
              </a:rPr>
              <a:t>:</a:t>
            </a:r>
            <a:endParaRPr lang="en-US" sz="2400" dirty="0">
              <a:solidFill>
                <a:schemeClr val="accent3">
                  <a:lumMod val="25000"/>
                </a:schemeClr>
              </a:solidFill>
            </a:endParaRPr>
          </a:p>
          <a:p>
            <a:pPr marL="0" indent="0">
              <a:buNone/>
            </a:pPr>
            <a:r>
              <a:rPr lang="en-US" sz="2400" dirty="0">
                <a:solidFill>
                  <a:schemeClr val="accent1"/>
                </a:solidFill>
              </a:rPr>
              <a:t>https://github.com/BaselMoh/MY-IBM-Data-Scientist-LAbs/blob/main/jupyter-labs-spacex-data-collection-api.ipynb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286" y="1374611"/>
            <a:ext cx="5742972" cy="5292810"/>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81000" y="1792288"/>
            <a:ext cx="5105400" cy="4932362"/>
          </a:xfrm>
          <a:prstGeom prst="rect">
            <a:avLst/>
          </a:prstGeom>
        </p:spPr>
        <p:txBody>
          <a:bodyPr lIns="91440" tIns="45720" rIns="91440" bIns="45720" anchor="t">
            <a:noAutofit/>
          </a:bodyPr>
          <a:lstStyle/>
          <a:p>
            <a:pPr>
              <a:lnSpc>
                <a:spcPct val="100000"/>
              </a:lnSpc>
              <a:spcBef>
                <a:spcPts val="1400"/>
              </a:spcBef>
            </a:pPr>
            <a:r>
              <a:rPr lang="en-US" sz="2400" dirty="0"/>
              <a:t>We applied web scrapping to </a:t>
            </a:r>
            <a:r>
              <a:rPr lang="en-US" sz="2400" dirty="0" smtClean="0"/>
              <a:t>web scrap </a:t>
            </a:r>
            <a:r>
              <a:rPr lang="en-US" sz="2400" dirty="0"/>
              <a:t>Falcon 9 launch records with </a:t>
            </a:r>
            <a:r>
              <a:rPr lang="en-US" sz="2400" dirty="0" err="1" smtClean="0"/>
              <a:t>BeautifulSoup</a:t>
            </a:r>
            <a:endParaRPr lang="en-US" sz="2400" dirty="0"/>
          </a:p>
          <a:p>
            <a:pPr>
              <a:lnSpc>
                <a:spcPct val="100000"/>
              </a:lnSpc>
              <a:spcBef>
                <a:spcPts val="1400"/>
              </a:spcBef>
            </a:pPr>
            <a:r>
              <a:rPr lang="en-US" sz="2400" dirty="0" smtClean="0">
                <a:solidFill>
                  <a:schemeClr val="accent3">
                    <a:lumMod val="25000"/>
                  </a:schemeClr>
                </a:solidFill>
              </a:rPr>
              <a:t>We </a:t>
            </a:r>
            <a:r>
              <a:rPr lang="en-US" sz="2400" dirty="0">
                <a:solidFill>
                  <a:schemeClr val="accent3">
                    <a:lumMod val="25000"/>
                  </a:schemeClr>
                </a:solidFill>
              </a:rPr>
              <a:t>parsed the table and converted </a:t>
            </a:r>
            <a:r>
              <a:rPr lang="en-US" sz="2400" dirty="0" smtClean="0">
                <a:solidFill>
                  <a:schemeClr val="accent3">
                    <a:lumMod val="25000"/>
                  </a:schemeClr>
                </a:solidFill>
              </a:rPr>
              <a:t>it </a:t>
            </a:r>
            <a:r>
              <a:rPr lang="en-US" sz="2400" dirty="0">
                <a:solidFill>
                  <a:schemeClr val="accent3">
                    <a:lumMod val="25000"/>
                  </a:schemeClr>
                </a:solidFill>
              </a:rPr>
              <a:t>into a pandas </a:t>
            </a:r>
            <a:r>
              <a:rPr lang="en-US" sz="2400" dirty="0" smtClean="0">
                <a:solidFill>
                  <a:schemeClr val="accent3">
                    <a:lumMod val="25000"/>
                  </a:schemeClr>
                </a:solidFill>
              </a:rPr>
              <a:t>data frame.</a:t>
            </a:r>
          </a:p>
          <a:p>
            <a:pPr marL="0" indent="0">
              <a:lnSpc>
                <a:spcPct val="100000"/>
              </a:lnSpc>
              <a:spcBef>
                <a:spcPts val="1400"/>
              </a:spcBef>
              <a:buNone/>
            </a:pPr>
            <a:endParaRPr lang="en-US" sz="2000" dirty="0">
              <a:solidFill>
                <a:schemeClr val="accent3">
                  <a:lumMod val="25000"/>
                </a:schemeClr>
              </a:solidFill>
            </a:endParaRPr>
          </a:p>
          <a:p>
            <a:pPr>
              <a:lnSpc>
                <a:spcPct val="100000"/>
              </a:lnSpc>
              <a:spcBef>
                <a:spcPts val="1400"/>
              </a:spcBef>
            </a:pPr>
            <a:r>
              <a:rPr lang="en-US" sz="2400" dirty="0" smtClean="0">
                <a:solidFill>
                  <a:schemeClr val="accent3">
                    <a:lumMod val="25000"/>
                  </a:schemeClr>
                </a:solidFill>
              </a:rPr>
              <a:t>The </a:t>
            </a:r>
            <a:r>
              <a:rPr lang="en-US" sz="2400" dirty="0">
                <a:solidFill>
                  <a:schemeClr val="accent3">
                    <a:lumMod val="25000"/>
                  </a:schemeClr>
                </a:solidFill>
              </a:rPr>
              <a:t>link to the notebook is </a:t>
            </a:r>
          </a:p>
          <a:p>
            <a:pPr marL="0" indent="0">
              <a:buNone/>
            </a:pPr>
            <a:r>
              <a:rPr lang="en-US" sz="2400" dirty="0">
                <a:solidFill>
                  <a:schemeClr val="accent1"/>
                </a:solidFill>
              </a:rPr>
              <a:t>https://github.com/BaselMoh/MY-IBM-Data-Scientist-LAbs/blob/main/jupyter-labs-webscraping.ipynb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79901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150" y="1392498"/>
            <a:ext cx="6089723" cy="5465501"/>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3672" y="1262339"/>
            <a:ext cx="6068939" cy="5210333"/>
          </a:xfrm>
          <a:prstGeom prst="rect">
            <a:avLst/>
          </a:prstGeom>
        </p:spPr>
        <p:txBody>
          <a:bodyPr/>
          <a:lstStyle/>
          <a:p>
            <a:r>
              <a:rPr lang="en-US" sz="2400" dirty="0">
                <a:solidFill>
                  <a:schemeClr val="accent3">
                    <a:lumMod val="25000"/>
                  </a:schemeClr>
                </a:solidFill>
              </a:rPr>
              <a:t>We performed exploratory data analysis </a:t>
            </a:r>
            <a:r>
              <a:rPr lang="en-US" sz="2400" dirty="0" smtClean="0">
                <a:solidFill>
                  <a:schemeClr val="accent3">
                    <a:lumMod val="25000"/>
                  </a:schemeClr>
                </a:solidFill>
              </a:rPr>
              <a:t>and </a:t>
            </a:r>
            <a:r>
              <a:rPr lang="en-US" sz="2400" dirty="0">
                <a:solidFill>
                  <a:schemeClr val="accent3">
                    <a:lumMod val="25000"/>
                  </a:schemeClr>
                </a:solidFill>
              </a:rPr>
              <a:t>determined the training </a:t>
            </a:r>
            <a:r>
              <a:rPr lang="en-US" sz="2400" dirty="0" smtClean="0">
                <a:solidFill>
                  <a:schemeClr val="accent3">
                    <a:lumMod val="25000"/>
                  </a:schemeClr>
                </a:solidFill>
              </a:rPr>
              <a:t>labels.</a:t>
            </a:r>
          </a:p>
          <a:p>
            <a:r>
              <a:rPr lang="en-US" sz="2400" dirty="0" smtClean="0">
                <a:solidFill>
                  <a:schemeClr val="accent3">
                    <a:lumMod val="25000"/>
                  </a:schemeClr>
                </a:solidFill>
              </a:rPr>
              <a:t>We </a:t>
            </a:r>
            <a:r>
              <a:rPr lang="en-US" sz="2400" dirty="0">
                <a:solidFill>
                  <a:schemeClr val="accent3">
                    <a:lumMod val="25000"/>
                  </a:schemeClr>
                </a:solidFill>
              </a:rPr>
              <a:t>calculated the number of launches at </a:t>
            </a:r>
            <a:r>
              <a:rPr lang="en-US" sz="2400" dirty="0" smtClean="0">
                <a:solidFill>
                  <a:schemeClr val="accent3">
                    <a:lumMod val="25000"/>
                  </a:schemeClr>
                </a:solidFill>
              </a:rPr>
              <a:t>each </a:t>
            </a:r>
            <a:r>
              <a:rPr lang="en-US" sz="2400" dirty="0">
                <a:solidFill>
                  <a:schemeClr val="accent3">
                    <a:lumMod val="25000"/>
                  </a:schemeClr>
                </a:solidFill>
              </a:rPr>
              <a:t>site, and the number and occurrence </a:t>
            </a:r>
            <a:r>
              <a:rPr lang="en-US" sz="2400" dirty="0" smtClean="0">
                <a:solidFill>
                  <a:schemeClr val="accent3">
                    <a:lumMod val="25000"/>
                  </a:schemeClr>
                </a:solidFill>
              </a:rPr>
              <a:t>of </a:t>
            </a:r>
            <a:r>
              <a:rPr lang="en-US" sz="2400" dirty="0">
                <a:solidFill>
                  <a:schemeClr val="accent3">
                    <a:lumMod val="25000"/>
                  </a:schemeClr>
                </a:solidFill>
              </a:rPr>
              <a:t>each </a:t>
            </a:r>
            <a:r>
              <a:rPr lang="en-US" sz="2400" dirty="0" smtClean="0">
                <a:solidFill>
                  <a:schemeClr val="accent3">
                    <a:lumMod val="25000"/>
                  </a:schemeClr>
                </a:solidFill>
              </a:rPr>
              <a:t>orbits </a:t>
            </a:r>
          </a:p>
          <a:p>
            <a:r>
              <a:rPr lang="en-US" sz="2400" dirty="0" smtClean="0">
                <a:solidFill>
                  <a:schemeClr val="accent3">
                    <a:lumMod val="25000"/>
                  </a:schemeClr>
                </a:solidFill>
              </a:rPr>
              <a:t>We </a:t>
            </a:r>
            <a:r>
              <a:rPr lang="en-US" sz="2400" dirty="0">
                <a:solidFill>
                  <a:schemeClr val="accent3">
                    <a:lumMod val="25000"/>
                  </a:schemeClr>
                </a:solidFill>
              </a:rPr>
              <a:t>created landing outcome label </a:t>
            </a:r>
            <a:r>
              <a:rPr lang="en-US" sz="2400" dirty="0" smtClean="0">
                <a:solidFill>
                  <a:schemeClr val="accent3">
                    <a:lumMod val="25000"/>
                  </a:schemeClr>
                </a:solidFill>
              </a:rPr>
              <a:t>from outcome </a:t>
            </a:r>
            <a:r>
              <a:rPr lang="en-US" sz="2400" dirty="0">
                <a:solidFill>
                  <a:schemeClr val="accent3">
                    <a:lumMod val="25000"/>
                  </a:schemeClr>
                </a:solidFill>
              </a:rPr>
              <a:t>column and exported the results </a:t>
            </a:r>
            <a:r>
              <a:rPr lang="en-US" sz="2400" dirty="0" smtClean="0">
                <a:solidFill>
                  <a:schemeClr val="accent3">
                    <a:lumMod val="25000"/>
                  </a:schemeClr>
                </a:solidFill>
              </a:rPr>
              <a:t>to csv.</a:t>
            </a:r>
          </a:p>
          <a:p>
            <a:r>
              <a:rPr lang="en-US" sz="2400" dirty="0"/>
              <a:t>The link to the notebook </a:t>
            </a:r>
            <a:r>
              <a:rPr lang="en-US" sz="2400" dirty="0" smtClean="0"/>
              <a:t>is</a:t>
            </a:r>
          </a:p>
          <a:p>
            <a:pPr marL="0" indent="0">
              <a:buNone/>
            </a:pPr>
            <a:r>
              <a:rPr lang="en-US" sz="2400" dirty="0" smtClean="0">
                <a:solidFill>
                  <a:schemeClr val="accent1"/>
                </a:solidFill>
              </a:rPr>
              <a:t>https</a:t>
            </a:r>
            <a:r>
              <a:rPr lang="en-US" dirty="0"/>
              <a:t>://</a:t>
            </a:r>
            <a:r>
              <a:rPr lang="en-US" sz="2400" dirty="0">
                <a:solidFill>
                  <a:schemeClr val="accent1"/>
                </a:solidFill>
              </a:rPr>
              <a:t>github.com/BaselMoh/MY-IBM-Data-Scientist-LAbs/blob/main/labs-jupyter-spacex-Data%20wrangling.ipynb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203" y="651900"/>
            <a:ext cx="2840484" cy="6206099"/>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2981" y="1506310"/>
            <a:ext cx="5616275" cy="2485119"/>
          </a:xfrm>
          <a:prstGeom prst="rect">
            <a:avLst/>
          </a:prstGeom>
        </p:spPr>
        <p:txBody>
          <a:bodyPr lIns="91440" tIns="45720" rIns="91440" bIns="45720" anchor="t"/>
          <a:lstStyle/>
          <a:p>
            <a:pPr>
              <a:lnSpc>
                <a:spcPct val="100000"/>
              </a:lnSpc>
              <a:spcBef>
                <a:spcPts val="1400"/>
              </a:spcBef>
            </a:pPr>
            <a:r>
              <a:rPr lang="en-US" sz="2400" dirty="0"/>
              <a:t>We explored the data by visualizing the relationship between flight number and launch Site, payload and launch site, success rate of each orbit type, flight number and orbit type, the launch success yearly trend.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3819101"/>
            <a:ext cx="5617030" cy="30388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583" y="1325340"/>
            <a:ext cx="5744377" cy="3191320"/>
          </a:xfrm>
          <a:prstGeom prst="rect">
            <a:avLst/>
          </a:prstGeom>
        </p:spPr>
      </p:pic>
      <p:sp>
        <p:nvSpPr>
          <p:cNvPr id="8" name="TextBox 7"/>
          <p:cNvSpPr txBox="1"/>
          <p:nvPr/>
        </p:nvSpPr>
        <p:spPr>
          <a:xfrm>
            <a:off x="6154057" y="4734550"/>
            <a:ext cx="4594525" cy="1477328"/>
          </a:xfrm>
          <a:prstGeom prst="rect">
            <a:avLst/>
          </a:prstGeom>
          <a:noFill/>
        </p:spPr>
        <p:txBody>
          <a:bodyPr wrap="square" rtlCol="0">
            <a:spAutoFit/>
          </a:bodyPr>
          <a:lstStyle/>
          <a:p>
            <a:r>
              <a:rPr lang="en-US" dirty="0"/>
              <a:t>The link to the notebook is </a:t>
            </a:r>
            <a:r>
              <a:rPr lang="en-US" dirty="0">
                <a:solidFill>
                  <a:schemeClr val="accent1"/>
                </a:solidFill>
              </a:rPr>
              <a:t>https://github.com/BaselMoh/MY-IBM-Data-Scientist-LAbs/blob/main/EDA%20with%20Visualization%20Lab.ipynb</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5314"/>
            <a:ext cx="9745589" cy="5384800"/>
          </a:xfrm>
          <a:prstGeom prst="rect">
            <a:avLst/>
          </a:prstGeom>
        </p:spPr>
        <p:txBody>
          <a:bodyPr lIns="91440" tIns="45720" rIns="91440" bIns="45720" anchor="t"/>
          <a:lstStyle/>
          <a:p>
            <a:r>
              <a:rPr lang="en-US" sz="2400" dirty="0"/>
              <a:t>We loaded the </a:t>
            </a:r>
            <a:r>
              <a:rPr lang="en-US" sz="2400" dirty="0" err="1"/>
              <a:t>SpaceX</a:t>
            </a:r>
            <a:r>
              <a:rPr lang="en-US" sz="2400" dirty="0"/>
              <a:t> dataset into a PostgreSQL database without leaving the </a:t>
            </a:r>
            <a:r>
              <a:rPr lang="en-US" sz="2400" dirty="0" err="1"/>
              <a:t>jupyter</a:t>
            </a:r>
            <a:r>
              <a:rPr lang="en-US" sz="2400" dirty="0"/>
              <a:t> notebook</a:t>
            </a:r>
          </a:p>
          <a:p>
            <a:r>
              <a:rPr lang="en-US" sz="2400" dirty="0"/>
              <a:t>We applied EDA with SQL to get insight from the data. We wrote queries to find out for instance:</a:t>
            </a:r>
          </a:p>
          <a:p>
            <a:pPr lvl="1">
              <a:buFont typeface="Wingdings" panose="05000000000000000000" pitchFamily="2" charset="2"/>
              <a:buChar char="Ø"/>
            </a:pPr>
            <a:r>
              <a:rPr lang="en-US" dirty="0" smtClean="0"/>
              <a:t>The </a:t>
            </a:r>
            <a:r>
              <a:rPr lang="en-US" dirty="0"/>
              <a:t>names of unique launch sites in the space mission</a:t>
            </a:r>
            <a:r>
              <a:rPr lang="en-US" dirty="0" smtClean="0"/>
              <a:t>.-</a:t>
            </a:r>
          </a:p>
          <a:p>
            <a:pPr lvl="1">
              <a:buFont typeface="Wingdings" panose="05000000000000000000" pitchFamily="2" charset="2"/>
              <a:buChar char="Ø"/>
            </a:pPr>
            <a:r>
              <a:rPr lang="en-US" dirty="0" smtClean="0"/>
              <a:t> </a:t>
            </a:r>
            <a:r>
              <a:rPr lang="en-US" dirty="0"/>
              <a:t>The total payload mass carried by boosters launched by NASA (CRS)- </a:t>
            </a:r>
            <a:endParaRPr lang="en-US" dirty="0" smtClean="0"/>
          </a:p>
          <a:p>
            <a:pPr lvl="1">
              <a:buFont typeface="Wingdings" panose="05000000000000000000" pitchFamily="2" charset="2"/>
              <a:buChar char="Ø"/>
            </a:pPr>
            <a:r>
              <a:rPr lang="en-US" dirty="0" smtClean="0"/>
              <a:t>The </a:t>
            </a:r>
            <a:r>
              <a:rPr lang="en-US" dirty="0"/>
              <a:t>average payload mass carried by booster version F9 </a:t>
            </a:r>
            <a:r>
              <a:rPr lang="en-US" dirty="0" smtClean="0"/>
              <a:t>v1.1</a:t>
            </a:r>
          </a:p>
          <a:p>
            <a:pPr lvl="1">
              <a:buFont typeface="Wingdings" panose="05000000000000000000" pitchFamily="2" charset="2"/>
              <a:buChar char="Ø"/>
            </a:pPr>
            <a:r>
              <a:rPr lang="en-US" dirty="0" smtClean="0"/>
              <a:t>The </a:t>
            </a:r>
            <a:r>
              <a:rPr lang="en-US" dirty="0"/>
              <a:t>total number of successful and failure mission </a:t>
            </a:r>
            <a:r>
              <a:rPr lang="en-US" dirty="0" smtClean="0"/>
              <a:t>outcomes</a:t>
            </a:r>
          </a:p>
          <a:p>
            <a:pPr lvl="1">
              <a:buFont typeface="Wingdings" panose="05000000000000000000" pitchFamily="2" charset="2"/>
              <a:buChar char="Ø"/>
            </a:pPr>
            <a:r>
              <a:rPr lang="en-US" dirty="0" smtClean="0"/>
              <a:t>The </a:t>
            </a:r>
            <a:r>
              <a:rPr lang="en-US" dirty="0"/>
              <a:t>failed landing outcomes in drone ship, their booster version and launch site </a:t>
            </a:r>
            <a:r>
              <a:rPr lang="en-US" dirty="0" smtClean="0"/>
              <a:t>names.</a:t>
            </a:r>
            <a:endParaRPr lang="en-US" dirty="0"/>
          </a:p>
          <a:p>
            <a:pPr marL="0" lvl="1">
              <a:spcBef>
                <a:spcPts val="1000"/>
              </a:spcBef>
            </a:pPr>
            <a:r>
              <a:rPr lang="en-US" dirty="0"/>
              <a:t>The link to the notebook is  </a:t>
            </a:r>
            <a:r>
              <a:rPr lang="en-US" sz="2800" dirty="0"/>
              <a:t>:</a:t>
            </a:r>
            <a:r>
              <a:rPr lang="en-US" sz="1800" dirty="0">
                <a:solidFill>
                  <a:schemeClr val="accent1"/>
                </a:solidFill>
              </a:rPr>
              <a:t>https://github.com/</a:t>
            </a:r>
            <a:r>
              <a:rPr lang="en-US" sz="1800" dirty="0" err="1">
                <a:solidFill>
                  <a:schemeClr val="accent1"/>
                </a:solidFill>
              </a:rPr>
              <a:t>BaselMoh</a:t>
            </a:r>
            <a:r>
              <a:rPr lang="en-US" sz="1800" dirty="0">
                <a:solidFill>
                  <a:schemeClr val="accent1"/>
                </a:solidFill>
              </a:rPr>
              <a:t>/MY-IBM-Data-Scientist-</a:t>
            </a:r>
            <a:r>
              <a:rPr lang="en-US" sz="1800" dirty="0" err="1">
                <a:solidFill>
                  <a:schemeClr val="accent1"/>
                </a:solidFill>
              </a:rPr>
              <a:t>LAbs</a:t>
            </a:r>
            <a:r>
              <a:rPr lang="en-US" sz="1800" dirty="0">
                <a:solidFill>
                  <a:schemeClr val="accent1"/>
                </a:solidFill>
              </a:rPr>
              <a:t>/blob/main/</a:t>
            </a:r>
            <a:r>
              <a:rPr lang="en-US" sz="1800" dirty="0" err="1">
                <a:solidFill>
                  <a:schemeClr val="accent1"/>
                </a:solidFill>
              </a:rPr>
              <a:t>jupyter</a:t>
            </a:r>
            <a:r>
              <a:rPr lang="en-US" sz="1800" dirty="0">
                <a:solidFill>
                  <a:schemeClr val="accent1"/>
                </a:solidFill>
              </a:rPr>
              <a:t>-labs-</a:t>
            </a:r>
            <a:r>
              <a:rPr lang="en-US" sz="1800" dirty="0" err="1">
                <a:solidFill>
                  <a:schemeClr val="accent1"/>
                </a:solidFill>
              </a:rPr>
              <a:t>eda</a:t>
            </a:r>
            <a:r>
              <a:rPr lang="en-US" sz="1800" dirty="0">
                <a:solidFill>
                  <a:schemeClr val="accent1"/>
                </a:solidFill>
              </a:rPr>
              <a:t>-</a:t>
            </a:r>
            <a:r>
              <a:rPr lang="en-US" sz="1800" dirty="0" err="1">
                <a:solidFill>
                  <a:schemeClr val="accent1"/>
                </a:solidFill>
              </a:rPr>
              <a:t>sql-coursera_sqllite.ipynb</a:t>
            </a:r>
            <a:endParaRPr lang="en-US" sz="1800" dirty="0">
              <a:solidFill>
                <a:schemeClr val="accent1"/>
              </a:solidFill>
            </a:endParaRPr>
          </a:p>
          <a:p>
            <a:pPr marL="228600" lvl="1">
              <a:spcBef>
                <a:spcPts val="1000"/>
              </a:spcBef>
            </a:pPr>
            <a:endParaRPr lang="en-US" sz="2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428" y="1294575"/>
            <a:ext cx="11121571" cy="5411025"/>
          </a:xfrm>
          <a:prstGeom prst="rect">
            <a:avLst/>
          </a:prstGeom>
        </p:spPr>
        <p:txBody>
          <a:bodyPr>
            <a:normAutofit fontScale="70000" lnSpcReduction="20000"/>
          </a:bodyPr>
          <a:lstStyle/>
          <a:p>
            <a:endParaRPr lang="en-US" dirty="0"/>
          </a:p>
          <a:p>
            <a:pPr>
              <a:lnSpc>
                <a:spcPct val="120000"/>
              </a:lnSpc>
            </a:pPr>
            <a:r>
              <a:rPr lang="en-US" sz="3100" dirty="0"/>
              <a:t>We marked all launch sites, and added map objects such as markers, circles, lines to </a:t>
            </a:r>
            <a:r>
              <a:rPr lang="en-US" sz="3100" dirty="0" smtClean="0"/>
              <a:t>mark </a:t>
            </a:r>
            <a:r>
              <a:rPr lang="en-US" sz="3100" dirty="0"/>
              <a:t>the success or failure of launches for each site on the folium map.</a:t>
            </a:r>
          </a:p>
          <a:p>
            <a:pPr>
              <a:lnSpc>
                <a:spcPct val="120000"/>
              </a:lnSpc>
            </a:pPr>
            <a:r>
              <a:rPr lang="en-US" sz="3100" dirty="0"/>
              <a:t> </a:t>
            </a:r>
            <a:r>
              <a:rPr lang="en-US" sz="3100" dirty="0" smtClean="0"/>
              <a:t>We </a:t>
            </a:r>
            <a:r>
              <a:rPr lang="en-US" sz="3100" dirty="0"/>
              <a:t>assigned the feature launch outcomes (failure or success) to class 0 and 1.i.e., 0 </a:t>
            </a:r>
            <a:r>
              <a:rPr lang="en-US" sz="3100" dirty="0" smtClean="0"/>
              <a:t> for </a:t>
            </a:r>
            <a:r>
              <a:rPr lang="en-US" sz="3100" dirty="0"/>
              <a:t>failure, and 1 for success.</a:t>
            </a:r>
          </a:p>
          <a:p>
            <a:pPr>
              <a:lnSpc>
                <a:spcPct val="120000"/>
              </a:lnSpc>
            </a:pPr>
            <a:r>
              <a:rPr lang="en-US" sz="3100" dirty="0"/>
              <a:t> </a:t>
            </a:r>
            <a:r>
              <a:rPr lang="en-US" sz="3100" dirty="0" smtClean="0"/>
              <a:t>Using </a:t>
            </a:r>
            <a:r>
              <a:rPr lang="en-US" sz="3100" dirty="0"/>
              <a:t>the color-labeled marker clusters, we identified which launch sites have </a:t>
            </a:r>
            <a:r>
              <a:rPr lang="en-US" sz="3100" dirty="0" smtClean="0"/>
              <a:t>relatively </a:t>
            </a:r>
            <a:r>
              <a:rPr lang="en-US" sz="3100" dirty="0"/>
              <a:t>high success rate. </a:t>
            </a:r>
          </a:p>
          <a:p>
            <a:pPr>
              <a:lnSpc>
                <a:spcPct val="120000"/>
              </a:lnSpc>
            </a:pPr>
            <a:r>
              <a:rPr lang="en-US" sz="3100" dirty="0" smtClean="0"/>
              <a:t>We </a:t>
            </a:r>
            <a:r>
              <a:rPr lang="en-US" sz="3100" dirty="0"/>
              <a:t>calculated the distances between a launch site to its proximities. We answered </a:t>
            </a:r>
          </a:p>
          <a:p>
            <a:pPr>
              <a:lnSpc>
                <a:spcPct val="120000"/>
              </a:lnSpc>
            </a:pPr>
            <a:r>
              <a:rPr lang="en-US" sz="3100" dirty="0"/>
              <a:t>some question for instance</a:t>
            </a:r>
            <a:r>
              <a:rPr lang="en-US" sz="3100" dirty="0" smtClean="0"/>
              <a:t>: </a:t>
            </a:r>
          </a:p>
          <a:p>
            <a:pPr lvl="1">
              <a:lnSpc>
                <a:spcPct val="120000"/>
              </a:lnSpc>
              <a:buFont typeface="Wingdings" panose="05000000000000000000" pitchFamily="2" charset="2"/>
              <a:buChar char="Ø"/>
            </a:pPr>
            <a:r>
              <a:rPr lang="en-US" sz="3100" dirty="0" smtClean="0"/>
              <a:t> Are </a:t>
            </a:r>
            <a:r>
              <a:rPr lang="en-US" sz="3100" dirty="0"/>
              <a:t>launch sites near railways, highways and coastlines</a:t>
            </a:r>
            <a:r>
              <a:rPr lang="en-US" sz="3100" dirty="0" smtClean="0"/>
              <a:t>.</a:t>
            </a:r>
          </a:p>
          <a:p>
            <a:pPr lvl="1">
              <a:lnSpc>
                <a:spcPct val="120000"/>
              </a:lnSpc>
              <a:buFont typeface="Wingdings" panose="05000000000000000000" pitchFamily="2" charset="2"/>
              <a:buChar char="Ø"/>
            </a:pPr>
            <a:r>
              <a:rPr lang="en-US" sz="3100" dirty="0" smtClean="0"/>
              <a:t>Do </a:t>
            </a:r>
            <a:r>
              <a:rPr lang="en-US" sz="3100" dirty="0"/>
              <a:t>launch sites keep certain distance away from </a:t>
            </a:r>
            <a:r>
              <a:rPr lang="en-US" sz="3100" dirty="0" smtClean="0"/>
              <a:t>cities.</a:t>
            </a:r>
          </a:p>
          <a:p>
            <a:pPr>
              <a:lnSpc>
                <a:spcPct val="120000"/>
              </a:lnSpc>
            </a:pPr>
            <a:r>
              <a:rPr lang="en-US" sz="3500" dirty="0" smtClean="0"/>
              <a:t>The </a:t>
            </a:r>
            <a:r>
              <a:rPr lang="en-US" sz="3500" dirty="0"/>
              <a:t>link for the note :  </a:t>
            </a:r>
            <a:r>
              <a:rPr lang="en-US" sz="3500" dirty="0" smtClean="0">
                <a:solidFill>
                  <a:schemeClr val="accent1"/>
                </a:solidFill>
              </a:rPr>
              <a:t>https</a:t>
            </a:r>
            <a:r>
              <a:rPr lang="en-US" sz="3500" dirty="0">
                <a:solidFill>
                  <a:schemeClr val="accent1"/>
                </a:solidFill>
              </a:rPr>
              <a:t>://github.com/BaselMoh/MY-IBM-Data-Scientist-LAbs/blob/main/lab_jupyter_launch_site_location.ipynb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rPr>
              <a:t>We built an interactive dashboard with </a:t>
            </a:r>
            <a:r>
              <a:rPr lang="en-US" sz="2400" dirty="0" err="1">
                <a:solidFill>
                  <a:schemeClr val="accent3">
                    <a:lumMod val="25000"/>
                  </a:schemeClr>
                </a:solidFill>
              </a:rPr>
              <a:t>Plotly</a:t>
            </a:r>
            <a:r>
              <a:rPr lang="en-US" sz="2400" dirty="0">
                <a:solidFill>
                  <a:schemeClr val="accent3">
                    <a:lumMod val="25000"/>
                  </a:schemeClr>
                </a:solidFill>
              </a:rPr>
              <a:t> dash</a:t>
            </a:r>
          </a:p>
          <a:p>
            <a:pPr>
              <a:lnSpc>
                <a:spcPct val="100000"/>
              </a:lnSpc>
              <a:spcBef>
                <a:spcPts val="1400"/>
              </a:spcBef>
            </a:pPr>
            <a:r>
              <a:rPr lang="en-US" sz="2400" dirty="0">
                <a:solidFill>
                  <a:schemeClr val="accent3">
                    <a:lumMod val="25000"/>
                  </a:schemeClr>
                </a:solidFill>
              </a:rPr>
              <a:t> </a:t>
            </a:r>
            <a:r>
              <a:rPr lang="en-US" sz="2400" dirty="0" smtClean="0">
                <a:solidFill>
                  <a:schemeClr val="accent3">
                    <a:lumMod val="25000"/>
                  </a:schemeClr>
                </a:solidFill>
              </a:rPr>
              <a:t>We </a:t>
            </a:r>
            <a:r>
              <a:rPr lang="en-US" sz="2400" dirty="0">
                <a:solidFill>
                  <a:schemeClr val="accent3">
                    <a:lumMod val="25000"/>
                  </a:schemeClr>
                </a:solidFill>
              </a:rPr>
              <a:t>plotted pie charts showing the total launches by a certain sites</a:t>
            </a:r>
          </a:p>
          <a:p>
            <a:pPr>
              <a:lnSpc>
                <a:spcPct val="100000"/>
              </a:lnSpc>
              <a:spcBef>
                <a:spcPts val="1400"/>
              </a:spcBef>
            </a:pPr>
            <a:r>
              <a:rPr lang="en-US" sz="2400" dirty="0">
                <a:solidFill>
                  <a:schemeClr val="accent3">
                    <a:lumMod val="25000"/>
                  </a:schemeClr>
                </a:solidFill>
              </a:rPr>
              <a:t> </a:t>
            </a:r>
            <a:r>
              <a:rPr lang="en-US" sz="2400" dirty="0" smtClean="0">
                <a:solidFill>
                  <a:schemeClr val="accent3">
                    <a:lumMod val="25000"/>
                  </a:schemeClr>
                </a:solidFill>
              </a:rPr>
              <a:t>We </a:t>
            </a:r>
            <a:r>
              <a:rPr lang="en-US" sz="2400" dirty="0">
                <a:solidFill>
                  <a:schemeClr val="accent3">
                    <a:lumMod val="25000"/>
                  </a:schemeClr>
                </a:solidFill>
              </a:rPr>
              <a:t>plotted scatter graph showing the relationship with Outcome and Payload </a:t>
            </a:r>
            <a:r>
              <a:rPr lang="en-US" sz="2400" dirty="0" smtClean="0">
                <a:solidFill>
                  <a:schemeClr val="accent3">
                    <a:lumMod val="25000"/>
                  </a:schemeClr>
                </a:solidFill>
              </a:rPr>
              <a:t>Mass </a:t>
            </a:r>
            <a:r>
              <a:rPr lang="en-US" sz="2400" dirty="0">
                <a:solidFill>
                  <a:schemeClr val="accent3">
                    <a:lumMod val="25000"/>
                  </a:schemeClr>
                </a:solidFill>
              </a:rPr>
              <a:t>(Kg) for the different booster version.</a:t>
            </a:r>
          </a:p>
          <a:p>
            <a:pPr marL="0" lvl="1">
              <a:spcBef>
                <a:spcPts val="1000"/>
              </a:spcBef>
            </a:pPr>
            <a:r>
              <a:rPr lang="en-US" dirty="0">
                <a:solidFill>
                  <a:schemeClr val="accent3">
                    <a:lumMod val="25000"/>
                  </a:schemeClr>
                </a:solidFill>
              </a:rPr>
              <a:t> </a:t>
            </a:r>
            <a:r>
              <a:rPr lang="en-US" dirty="0" smtClean="0">
                <a:solidFill>
                  <a:schemeClr val="accent3">
                    <a:lumMod val="25000"/>
                  </a:schemeClr>
                </a:solidFill>
              </a:rPr>
              <a:t>The </a:t>
            </a:r>
            <a:r>
              <a:rPr lang="en-US" dirty="0">
                <a:solidFill>
                  <a:schemeClr val="accent3">
                    <a:lumMod val="25000"/>
                  </a:schemeClr>
                </a:solidFill>
              </a:rPr>
              <a:t>link to the notebook is </a:t>
            </a:r>
            <a:r>
              <a:rPr lang="en-US" dirty="0">
                <a:solidFill>
                  <a:schemeClr val="accent1"/>
                </a:solidFill>
              </a:rPr>
              <a:t>https://github.com/BaselMoh/MY-IBM-Data-Scientist-LAbs/blob/main/spacex_dash_app.py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0458"/>
            <a:ext cx="10362446" cy="5239656"/>
          </a:xfrm>
          <a:prstGeom prst="rect">
            <a:avLst/>
          </a:prstGeom>
        </p:spPr>
        <p:txBody>
          <a:bodyPr>
            <a:noAutofit/>
          </a:bodyPr>
          <a:lstStyle/>
          <a:p>
            <a:pPr>
              <a:lnSpc>
                <a:spcPct val="100000"/>
              </a:lnSpc>
              <a:spcBef>
                <a:spcPts val="1400"/>
              </a:spcBef>
            </a:pPr>
            <a:r>
              <a:rPr lang="en-US" sz="2400" dirty="0">
                <a:solidFill>
                  <a:schemeClr val="accent3">
                    <a:lumMod val="25000"/>
                  </a:schemeClr>
                </a:solidFill>
              </a:rPr>
              <a:t>We loaded the data using </a:t>
            </a:r>
            <a:r>
              <a:rPr lang="en-US" sz="2400" dirty="0" err="1">
                <a:solidFill>
                  <a:schemeClr val="accent3">
                    <a:lumMod val="25000"/>
                  </a:schemeClr>
                </a:solidFill>
              </a:rPr>
              <a:t>numpy</a:t>
            </a:r>
            <a:r>
              <a:rPr lang="en-US" sz="2400" dirty="0">
                <a:solidFill>
                  <a:schemeClr val="accent3">
                    <a:lumMod val="25000"/>
                  </a:schemeClr>
                </a:solidFill>
              </a:rPr>
              <a:t> and pandas, transformed the data, split our </a:t>
            </a:r>
            <a:r>
              <a:rPr lang="en-US" sz="2400" dirty="0" smtClean="0">
                <a:solidFill>
                  <a:schemeClr val="accent3">
                    <a:lumMod val="25000"/>
                  </a:schemeClr>
                </a:solidFill>
              </a:rPr>
              <a:t>data </a:t>
            </a:r>
            <a:r>
              <a:rPr lang="en-US" sz="2400" dirty="0">
                <a:solidFill>
                  <a:schemeClr val="accent3">
                    <a:lumMod val="25000"/>
                  </a:schemeClr>
                </a:solidFill>
              </a:rPr>
              <a:t>into training and testing.</a:t>
            </a:r>
          </a:p>
          <a:p>
            <a:pPr>
              <a:lnSpc>
                <a:spcPct val="100000"/>
              </a:lnSpc>
              <a:spcBef>
                <a:spcPts val="1400"/>
              </a:spcBef>
            </a:pPr>
            <a:r>
              <a:rPr lang="en-US" sz="2400" dirty="0">
                <a:solidFill>
                  <a:schemeClr val="accent3">
                    <a:lumMod val="25000"/>
                  </a:schemeClr>
                </a:solidFill>
              </a:rPr>
              <a:t> </a:t>
            </a:r>
            <a:r>
              <a:rPr lang="en-US" sz="2400" dirty="0" smtClean="0">
                <a:solidFill>
                  <a:schemeClr val="accent3">
                    <a:lumMod val="25000"/>
                  </a:schemeClr>
                </a:solidFill>
              </a:rPr>
              <a:t>We </a:t>
            </a:r>
            <a:r>
              <a:rPr lang="en-US" sz="2400" dirty="0">
                <a:solidFill>
                  <a:schemeClr val="accent3">
                    <a:lumMod val="25000"/>
                  </a:schemeClr>
                </a:solidFill>
              </a:rPr>
              <a:t>built different machine learning models and tune different </a:t>
            </a:r>
            <a:r>
              <a:rPr lang="en-US" sz="2400" dirty="0" err="1" smtClean="0">
                <a:solidFill>
                  <a:schemeClr val="accent3">
                    <a:lumMod val="25000"/>
                  </a:schemeClr>
                </a:solidFill>
              </a:rPr>
              <a:t>hyperparameters</a:t>
            </a:r>
            <a:r>
              <a:rPr lang="en-US" sz="2400" dirty="0" smtClean="0">
                <a:solidFill>
                  <a:schemeClr val="accent3">
                    <a:lumMod val="25000"/>
                  </a:schemeClr>
                </a:solidFill>
              </a:rPr>
              <a:t> </a:t>
            </a:r>
            <a:r>
              <a:rPr lang="en-US" sz="2400" dirty="0">
                <a:solidFill>
                  <a:schemeClr val="accent3">
                    <a:lumMod val="25000"/>
                  </a:schemeClr>
                </a:solidFill>
              </a:rPr>
              <a:t>using </a:t>
            </a:r>
            <a:r>
              <a:rPr lang="en-US" sz="2400" dirty="0" err="1">
                <a:solidFill>
                  <a:schemeClr val="accent3">
                    <a:lumMod val="25000"/>
                  </a:schemeClr>
                </a:solidFill>
              </a:rPr>
              <a:t>GridSearchCV</a:t>
            </a:r>
            <a:r>
              <a:rPr lang="en-US" sz="2400" dirty="0">
                <a:solidFill>
                  <a:schemeClr val="accent3">
                    <a:lumMod val="25000"/>
                  </a:schemeClr>
                </a:solidFill>
              </a:rPr>
              <a:t>.</a:t>
            </a:r>
          </a:p>
          <a:p>
            <a:pPr>
              <a:lnSpc>
                <a:spcPct val="100000"/>
              </a:lnSpc>
              <a:spcBef>
                <a:spcPts val="1400"/>
              </a:spcBef>
            </a:pPr>
            <a:r>
              <a:rPr lang="en-US" sz="2400" dirty="0">
                <a:solidFill>
                  <a:schemeClr val="accent3">
                    <a:lumMod val="25000"/>
                  </a:schemeClr>
                </a:solidFill>
              </a:rPr>
              <a:t> </a:t>
            </a:r>
            <a:r>
              <a:rPr lang="en-US" sz="2400" dirty="0" smtClean="0">
                <a:solidFill>
                  <a:schemeClr val="accent3">
                    <a:lumMod val="25000"/>
                  </a:schemeClr>
                </a:solidFill>
              </a:rPr>
              <a:t>We </a:t>
            </a:r>
            <a:r>
              <a:rPr lang="en-US" sz="2400" dirty="0">
                <a:solidFill>
                  <a:schemeClr val="accent3">
                    <a:lumMod val="25000"/>
                  </a:schemeClr>
                </a:solidFill>
              </a:rPr>
              <a:t>used accuracy as the metric for our model, improved the model using </a:t>
            </a:r>
            <a:r>
              <a:rPr lang="en-US" sz="2400" dirty="0" smtClean="0">
                <a:solidFill>
                  <a:schemeClr val="accent3">
                    <a:lumMod val="25000"/>
                  </a:schemeClr>
                </a:solidFill>
              </a:rPr>
              <a:t>feature </a:t>
            </a:r>
            <a:r>
              <a:rPr lang="en-US" sz="2400" dirty="0">
                <a:solidFill>
                  <a:schemeClr val="accent3">
                    <a:lumMod val="25000"/>
                  </a:schemeClr>
                </a:solidFill>
              </a:rPr>
              <a:t>engineering and algorithm tuning.</a:t>
            </a:r>
          </a:p>
          <a:p>
            <a:pPr>
              <a:lnSpc>
                <a:spcPct val="100000"/>
              </a:lnSpc>
              <a:spcBef>
                <a:spcPts val="1400"/>
              </a:spcBef>
            </a:pPr>
            <a:r>
              <a:rPr lang="en-US" sz="2400" dirty="0" smtClean="0">
                <a:solidFill>
                  <a:schemeClr val="accent3">
                    <a:lumMod val="25000"/>
                  </a:schemeClr>
                </a:solidFill>
              </a:rPr>
              <a:t>We </a:t>
            </a:r>
            <a:r>
              <a:rPr lang="en-US" sz="2400" dirty="0">
                <a:solidFill>
                  <a:schemeClr val="accent3">
                    <a:lumMod val="25000"/>
                  </a:schemeClr>
                </a:solidFill>
              </a:rPr>
              <a:t>found the best performing classification model.</a:t>
            </a:r>
          </a:p>
          <a:p>
            <a:pPr>
              <a:lnSpc>
                <a:spcPct val="100000"/>
              </a:lnSpc>
              <a:spcBef>
                <a:spcPts val="1400"/>
              </a:spcBef>
            </a:pPr>
            <a:r>
              <a:rPr lang="en-US" sz="2400" dirty="0">
                <a:solidFill>
                  <a:schemeClr val="accent3">
                    <a:lumMod val="25000"/>
                  </a:schemeClr>
                </a:solidFill>
              </a:rPr>
              <a:t> </a:t>
            </a:r>
            <a:r>
              <a:rPr lang="en-US" sz="2400" dirty="0" smtClean="0">
                <a:solidFill>
                  <a:schemeClr val="accent3">
                    <a:lumMod val="25000"/>
                  </a:schemeClr>
                </a:solidFill>
              </a:rPr>
              <a:t>The </a:t>
            </a:r>
            <a:r>
              <a:rPr lang="en-US" sz="2400" dirty="0">
                <a:solidFill>
                  <a:schemeClr val="accent3">
                    <a:lumMod val="25000"/>
                  </a:schemeClr>
                </a:solidFill>
              </a:rPr>
              <a:t>link to the notebook is https</a:t>
            </a:r>
            <a:r>
              <a:rPr lang="en-US" sz="2400" dirty="0">
                <a:solidFill>
                  <a:schemeClr val="accent1"/>
                </a:solidFill>
              </a:rPr>
              <a:t>://</a:t>
            </a:r>
            <a:r>
              <a:rPr lang="en-US" sz="2400" dirty="0" smtClean="0">
                <a:solidFill>
                  <a:schemeClr val="accent1"/>
                </a:solidFill>
              </a:rPr>
              <a:t>github.com/chuksoo/IBM-Data-ScienceCapstone-SpaceX/blob/main/Machine%20Learning%20Prediction.ipynb</a:t>
            </a:r>
            <a:endParaRPr lang="en-US" sz="2400" dirty="0">
              <a:solidFill>
                <a:schemeClr val="accent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mn-lt"/>
              </a:rPr>
              <a:t>Executive Summary</a:t>
            </a:r>
          </a:p>
          <a:p>
            <a:pPr>
              <a:lnSpc>
                <a:spcPct val="100000"/>
              </a:lnSpc>
              <a:spcBef>
                <a:spcPts val="1400"/>
              </a:spcBef>
            </a:pPr>
            <a:r>
              <a:rPr lang="en-US" sz="2400" dirty="0">
                <a:solidFill>
                  <a:schemeClr val="accent3">
                    <a:lumMod val="25000"/>
                  </a:schemeClr>
                </a:solidFill>
                <a:latin typeface="+mn-lt"/>
              </a:rPr>
              <a:t>Introduction</a:t>
            </a:r>
          </a:p>
          <a:p>
            <a:pPr>
              <a:lnSpc>
                <a:spcPct val="100000"/>
              </a:lnSpc>
              <a:spcBef>
                <a:spcPts val="1400"/>
              </a:spcBef>
            </a:pPr>
            <a:r>
              <a:rPr lang="en-US" sz="2400" dirty="0">
                <a:solidFill>
                  <a:schemeClr val="accent3">
                    <a:lumMod val="25000"/>
                  </a:schemeClr>
                </a:solidFill>
                <a:latin typeface="+mn-lt"/>
              </a:rPr>
              <a:t>Methodology</a:t>
            </a:r>
          </a:p>
          <a:p>
            <a:pPr>
              <a:lnSpc>
                <a:spcPct val="100000"/>
              </a:lnSpc>
              <a:spcBef>
                <a:spcPts val="1400"/>
              </a:spcBef>
            </a:pPr>
            <a:r>
              <a:rPr lang="en-US" sz="2400" dirty="0">
                <a:solidFill>
                  <a:schemeClr val="accent3">
                    <a:lumMod val="25000"/>
                  </a:schemeClr>
                </a:solidFill>
                <a:latin typeface="+mn-lt"/>
              </a:rPr>
              <a:t>Results</a:t>
            </a:r>
          </a:p>
          <a:p>
            <a:pPr>
              <a:lnSpc>
                <a:spcPct val="100000"/>
              </a:lnSpc>
              <a:spcBef>
                <a:spcPts val="1400"/>
              </a:spcBef>
            </a:pPr>
            <a:r>
              <a:rPr lang="en-US" sz="2400" dirty="0">
                <a:solidFill>
                  <a:schemeClr val="accent3">
                    <a:lumMod val="25000"/>
                  </a:schemeClr>
                </a:solidFill>
                <a:latin typeface="+mn-lt"/>
              </a:rPr>
              <a:t>Conclusion</a:t>
            </a:r>
          </a:p>
          <a:p>
            <a:pPr>
              <a:lnSpc>
                <a:spcPct val="100000"/>
              </a:lnSpc>
              <a:spcBef>
                <a:spcPts val="1400"/>
              </a:spcBef>
            </a:pPr>
            <a:r>
              <a:rPr lang="en-US" sz="24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23571"/>
            <a:ext cx="10420638" cy="1019629"/>
          </a:xfrm>
          <a:prstGeom prst="rect">
            <a:avLst/>
          </a:prstGeom>
        </p:spPr>
        <p:txBody>
          <a:bodyPr>
            <a:normAutofit/>
          </a:bodyPr>
          <a:lstStyle/>
          <a:p>
            <a:pPr>
              <a:lnSpc>
                <a:spcPct val="100000"/>
              </a:lnSpc>
              <a:spcBef>
                <a:spcPts val="1400"/>
              </a:spcBef>
            </a:pPr>
            <a:r>
              <a:rPr lang="en-US" sz="2400" dirty="0"/>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9" y="2792746"/>
            <a:ext cx="11022543" cy="334679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5772" y="1427799"/>
            <a:ext cx="11785599" cy="967055"/>
          </a:xfrm>
          <a:prstGeom prst="rect">
            <a:avLst/>
          </a:prstGeom>
        </p:spPr>
        <p:txBody>
          <a:bodyPr>
            <a:noAutofit/>
          </a:bodyPr>
          <a:lstStyle/>
          <a:p>
            <a:pPr>
              <a:lnSpc>
                <a:spcPct val="100000"/>
              </a:lnSpc>
              <a:spcBef>
                <a:spcPts val="1400"/>
              </a:spcBef>
            </a:pPr>
            <a:r>
              <a:rPr lang="en-US" sz="2400" dirty="0" smtClean="0"/>
              <a:t>We can </a:t>
            </a:r>
            <a:r>
              <a:rPr lang="en-US" sz="2400" dirty="0"/>
              <a:t>observe Payload Mass Vs. Launch Site scatter point chart you will find for the VAFB-SLC </a:t>
            </a:r>
            <a:r>
              <a:rPr lang="en-US" sz="2400" dirty="0" smtClean="0"/>
              <a:t>launch site </a:t>
            </a:r>
            <a:r>
              <a:rPr lang="en-US" sz="2400" dirty="0"/>
              <a:t>there are no rockets launched for </a:t>
            </a:r>
            <a:r>
              <a:rPr lang="en-US" sz="2400" dirty="0" smtClean="0"/>
              <a:t>heavy payload </a:t>
            </a:r>
            <a:r>
              <a:rPr lang="en-US" sz="2400" dirty="0"/>
              <a:t>mass(greater than 10000)</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77" y="2612568"/>
            <a:ext cx="10363200" cy="4032357"/>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8188" y="1777314"/>
            <a:ext cx="3932238" cy="3811588"/>
          </a:xfrm>
          <a:prstGeom prst="rect">
            <a:avLst/>
          </a:prstGeom>
        </p:spPr>
        <p:txBody>
          <a:bodyPr>
            <a:normAutofit/>
          </a:bodyPr>
          <a:lstStyle/>
          <a:p>
            <a:pPr>
              <a:lnSpc>
                <a:spcPct val="100000"/>
              </a:lnSpc>
              <a:spcBef>
                <a:spcPts val="1400"/>
              </a:spcBef>
            </a:pPr>
            <a:r>
              <a:rPr lang="en-US" sz="2400" dirty="0"/>
              <a:t>From the plot, we can see that ES-L1, GEO, HEO, SSO, VLEO had the most success </a:t>
            </a:r>
            <a:r>
              <a:rPr lang="en-US" sz="2400" dirty="0" smtClean="0"/>
              <a:t>rate with the SO location having zero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005" y="1653825"/>
            <a:ext cx="7022606" cy="5001778"/>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2099"/>
            <a:ext cx="10687961" cy="1739587"/>
          </a:xfrm>
          <a:prstGeom prst="rect">
            <a:avLst/>
          </a:prstGeom>
        </p:spPr>
        <p:txBody>
          <a:bodyPr>
            <a:normAutofit/>
          </a:bodyPr>
          <a:lstStyle/>
          <a:p>
            <a:pPr>
              <a:lnSpc>
                <a:spcPct val="100000"/>
              </a:lnSpc>
              <a:spcBef>
                <a:spcPts val="1400"/>
              </a:spcBef>
            </a:pPr>
            <a:r>
              <a:rPr lang="en-US" sz="2400" dirty="0"/>
              <a:t>The plot below shows the Flight Number vs. Orbit type. We observe that in the LEO orbit, success is related to the number of flights whereas in the GTO orbit, there is no relationship between flight number and the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58" y="3141686"/>
            <a:ext cx="9869714" cy="3593599"/>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182" y="1389743"/>
            <a:ext cx="11021790" cy="1748669"/>
          </a:xfrm>
          <a:prstGeom prst="rect">
            <a:avLst/>
          </a:prstGeom>
        </p:spPr>
        <p:txBody>
          <a:bodyPr>
            <a:normAutofit/>
          </a:bodyPr>
          <a:lstStyle/>
          <a:p>
            <a:r>
              <a:rPr lang="en-US" sz="2400" dirty="0" smtClean="0"/>
              <a:t>We can observe that With </a:t>
            </a:r>
            <a:r>
              <a:rPr lang="en-US" sz="2400" dirty="0"/>
              <a:t>heavy payloads the successful landing or positive landing rate are more for </a:t>
            </a:r>
            <a:r>
              <a:rPr lang="en-US" sz="2400" dirty="0" err="1"/>
              <a:t>Polar,LEO</a:t>
            </a:r>
            <a:r>
              <a:rPr lang="en-US" sz="2400" dirty="0"/>
              <a:t> and </a:t>
            </a:r>
            <a:r>
              <a:rPr lang="en-US" sz="2400" dirty="0" err="1" smtClean="0"/>
              <a:t>ISS.However</a:t>
            </a:r>
            <a:r>
              <a:rPr lang="en-US" sz="2400" dirty="0"/>
              <a:t>,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54" y="3138412"/>
            <a:ext cx="10231817" cy="3593599"/>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7224" y="1441438"/>
            <a:ext cx="10376960" cy="3811588"/>
          </a:xfrm>
          <a:prstGeom prst="rect">
            <a:avLst/>
          </a:prstGeom>
        </p:spPr>
        <p:txBody>
          <a:bodyPr>
            <a:normAutofit/>
          </a:bodyPr>
          <a:lstStyle/>
          <a:p>
            <a:pPr>
              <a:lnSpc>
                <a:spcPct val="100000"/>
              </a:lnSpc>
              <a:spcBef>
                <a:spcPts val="1400"/>
              </a:spcBef>
            </a:pPr>
            <a:r>
              <a:rPr lang="en-US" sz="2400" dirty="0" smtClean="0"/>
              <a:t> </a:t>
            </a:r>
            <a:r>
              <a:rPr lang="en-US" sz="2400" dirty="0"/>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18" y="2995650"/>
            <a:ext cx="10204172" cy="3593599"/>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We used the key word DISTINCT to show only unique launch sites from the </a:t>
            </a:r>
            <a:r>
              <a:rPr lang="en-US" sz="2400" dirty="0" err="1"/>
              <a:t>SpaceX</a:t>
            </a:r>
            <a:r>
              <a:rPr lang="en-US" sz="2400" dirty="0"/>
              <a:t> data</a:t>
            </a:r>
            <a:r>
              <a:rPr lang="en-US" sz="2400" dirty="0" smtClean="0"/>
              <a:t>.</a:t>
            </a:r>
          </a:p>
          <a:p>
            <a:pPr>
              <a:lnSpc>
                <a:spcPct val="100000"/>
              </a:lnSpc>
              <a:spcBef>
                <a:spcPts val="1400"/>
              </a:spcBef>
            </a:pPr>
            <a:endParaRPr lang="en-US" sz="2400" dirty="0" smtClean="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772" y="2667933"/>
            <a:ext cx="7411484" cy="2886478"/>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We used the query </a:t>
            </a:r>
            <a:r>
              <a:rPr lang="en-US" sz="2400" dirty="0" smtClean="0"/>
              <a:t>below </a:t>
            </a:r>
            <a:r>
              <a:rPr lang="en-US" sz="2400" dirty="0"/>
              <a:t>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2742032"/>
            <a:ext cx="10778683" cy="4172857"/>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We calculated the total payload carried by boosters from NASA as 45596 using the query below</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52" y="3358967"/>
            <a:ext cx="10884020" cy="2867425"/>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61" y="3223647"/>
            <a:ext cx="10058400" cy="2740733"/>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55714" y="1388612"/>
            <a:ext cx="11029897" cy="40023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Rectangle 2"/>
          <p:cNvSpPr/>
          <p:nvPr/>
        </p:nvSpPr>
        <p:spPr>
          <a:xfrm>
            <a:off x="139600" y="1056512"/>
            <a:ext cx="12168515" cy="4524315"/>
          </a:xfrm>
          <a:prstGeom prst="rect">
            <a:avLst/>
          </a:prstGeom>
        </p:spPr>
        <p:txBody>
          <a:bodyPr wrap="square">
            <a:spAutoFit/>
          </a:bodyPr>
          <a:lstStyle/>
          <a:p>
            <a:r>
              <a:rPr lang="en-US" sz="2400" b="1" dirty="0" smtClean="0">
                <a:latin typeface="+mj-lt"/>
              </a:rPr>
              <a:t>Introduction</a:t>
            </a:r>
            <a:endParaRPr lang="en-US" sz="2400" b="1" dirty="0">
              <a:latin typeface="+mj-lt"/>
            </a:endParaRPr>
          </a:p>
          <a:p>
            <a:r>
              <a:rPr lang="en-US" sz="2000" dirty="0"/>
              <a:t>This project aims to develop a machine learning pipeline to predict the success of </a:t>
            </a:r>
            <a:r>
              <a:rPr lang="en-US" sz="2000" dirty="0" err="1"/>
              <a:t>SpaceX's</a:t>
            </a:r>
            <a:r>
              <a:rPr lang="en-US" sz="2000" dirty="0"/>
              <a:t> Falcon 9 rocket landings. By achieving a high success rate, the project seeks to enable Space Y to offer competitive services and reduce launch costs significantly</a:t>
            </a:r>
            <a:r>
              <a:rPr lang="en-US" sz="2000" dirty="0" smtClean="0"/>
              <a:t>.</a:t>
            </a:r>
          </a:p>
          <a:p>
            <a:endParaRPr lang="en-US" sz="2000" dirty="0"/>
          </a:p>
          <a:p>
            <a:r>
              <a:rPr lang="en-US" sz="2400" b="1" dirty="0">
                <a:latin typeface="+mj-lt"/>
              </a:rPr>
              <a:t>Methodology</a:t>
            </a:r>
          </a:p>
          <a:p>
            <a:r>
              <a:rPr lang="en-US" sz="2000" dirty="0"/>
              <a:t>The data collection involved two primary methods:</a:t>
            </a:r>
          </a:p>
          <a:p>
            <a:pPr>
              <a:buFont typeface="+mj-lt"/>
              <a:buAutoNum type="arabicPeriod"/>
            </a:pPr>
            <a:r>
              <a:rPr lang="en-US" sz="2000" b="1" dirty="0"/>
              <a:t>API Requests:</a:t>
            </a:r>
            <a:r>
              <a:rPr lang="en-US" sz="2000" dirty="0"/>
              <a:t> Data was collected from </a:t>
            </a:r>
            <a:r>
              <a:rPr lang="en-US" sz="2000" dirty="0" err="1"/>
              <a:t>SpaceX's</a:t>
            </a:r>
            <a:r>
              <a:rPr lang="en-US" sz="2000" dirty="0"/>
              <a:t> API.</a:t>
            </a:r>
          </a:p>
          <a:p>
            <a:pPr>
              <a:buFont typeface="+mj-lt"/>
              <a:buAutoNum type="arabicPeriod"/>
            </a:pPr>
            <a:r>
              <a:rPr lang="en-US" sz="2000" b="1" dirty="0"/>
              <a:t>Web Scraping:</a:t>
            </a:r>
            <a:r>
              <a:rPr lang="en-US" sz="2000" dirty="0"/>
              <a:t> Additional data was obtained from Wikipedia using </a:t>
            </a:r>
            <a:r>
              <a:rPr lang="en-US" sz="2000" dirty="0" err="1"/>
              <a:t>BeautifulSoup</a:t>
            </a:r>
            <a:r>
              <a:rPr lang="en-US" sz="2000" dirty="0" smtClean="0"/>
              <a:t>.</a:t>
            </a:r>
          </a:p>
          <a:p>
            <a:pPr>
              <a:buFont typeface="+mj-lt"/>
              <a:buAutoNum type="arabicPeriod"/>
            </a:pPr>
            <a:endParaRPr lang="en-US" sz="2000" dirty="0"/>
          </a:p>
          <a:p>
            <a:r>
              <a:rPr lang="en-US" sz="2000" dirty="0"/>
              <a:t>The data underwent extensive wrangling, including handling missing values and applying one-hot encoding to categorical features. Exploratory Data Analysis (EDA) was performed using visualization techniques and SQL queries to uncover insights. Interactive visual analytics were created using Folium and </a:t>
            </a:r>
            <a:r>
              <a:rPr lang="en-US" sz="2000" dirty="0" err="1"/>
              <a:t>Plotly</a:t>
            </a:r>
            <a:r>
              <a:rPr lang="en-US" sz="2000" dirty="0"/>
              <a:t> Dash. Finally, predictive models were developed using various classification algorithms, and </a:t>
            </a:r>
            <a:r>
              <a:rPr lang="en-US" sz="2000" dirty="0" err="1"/>
              <a:t>hyperparameters</a:t>
            </a:r>
            <a:r>
              <a:rPr lang="en-US" sz="2000" dirty="0"/>
              <a:t> were tuned using </a:t>
            </a:r>
            <a:r>
              <a:rPr lang="en-US" sz="2000" dirty="0" err="1"/>
              <a:t>GridSearchCV</a:t>
            </a:r>
            <a:r>
              <a:rPr lang="en-US" sz="2000" dirty="0"/>
              <a:t>.</a:t>
            </a:r>
          </a:p>
        </p:txBody>
      </p:sp>
    </p:spTree>
    <p:extLst>
      <p:ext uri="{BB962C8B-B14F-4D97-AF65-F5344CB8AC3E}">
        <p14:creationId xmlns:p14="http://schemas.microsoft.com/office/powerpoint/2010/main" val="16811418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90146"/>
          </a:xfrm>
          <a:prstGeom prst="rect">
            <a:avLst/>
          </a:prstGeom>
        </p:spPr>
        <p:txBody>
          <a:bodyPr lIns="91440" tIns="45720" rIns="91440" bIns="45720" anchor="t">
            <a:normAutofit/>
          </a:bodyPr>
          <a:lstStyle/>
          <a:p>
            <a:pPr>
              <a:lnSpc>
                <a:spcPct val="100000"/>
              </a:lnSpc>
              <a:spcBef>
                <a:spcPts val="1400"/>
              </a:spcBef>
            </a:pPr>
            <a:r>
              <a:rPr lang="en-US" sz="2400" dirty="0"/>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84" y="3768363"/>
            <a:ext cx="9606130" cy="1933845"/>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3019" cy="1861004"/>
          </a:xfrm>
          <a:prstGeom prst="rect">
            <a:avLst/>
          </a:prstGeom>
        </p:spPr>
        <p:txBody>
          <a:bodyPr lIns="91440" tIns="45720" rIns="91440" bIns="45720" anchor="t">
            <a:normAutofit/>
          </a:bodyPr>
          <a:lstStyle/>
          <a:p>
            <a:pPr>
              <a:lnSpc>
                <a:spcPct val="100000"/>
              </a:lnSpc>
              <a:spcBef>
                <a:spcPts val="1400"/>
              </a:spcBef>
            </a:pPr>
            <a:r>
              <a:rPr lang="en-US" sz="2400" dirty="0"/>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3077029"/>
            <a:ext cx="10275360" cy="3590078"/>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4318"/>
          </a:xfrm>
          <a:prstGeom prst="rect">
            <a:avLst/>
          </a:prstGeom>
        </p:spPr>
        <p:txBody>
          <a:bodyPr>
            <a:normAutofit/>
          </a:bodyPr>
          <a:lstStyle/>
          <a:p>
            <a:pPr>
              <a:lnSpc>
                <a:spcPct val="100000"/>
              </a:lnSpc>
              <a:spcBef>
                <a:spcPts val="1400"/>
              </a:spcBef>
            </a:pPr>
            <a:r>
              <a:rPr lang="en-US" sz="2400" dirty="0"/>
              <a:t>We used wildcard like ‘%’ to filter for WHERE </a:t>
            </a:r>
            <a:r>
              <a:rPr lang="en-US" sz="2400" dirty="0" err="1"/>
              <a:t>MissionOutcome</a:t>
            </a:r>
            <a:r>
              <a:rPr lang="en-US" sz="2400" dirty="0"/>
              <a:t> was a success or a failure.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4834"/>
            <a:ext cx="10784114" cy="4105848"/>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08504" cy="2601232"/>
          </a:xfrm>
          <a:prstGeom prst="rect">
            <a:avLst/>
          </a:prstGeom>
        </p:spPr>
        <p:txBody>
          <a:bodyPr>
            <a:normAutofit lnSpcReduction="10000"/>
          </a:bodyPr>
          <a:lstStyle/>
          <a:p>
            <a:pPr>
              <a:lnSpc>
                <a:spcPct val="100000"/>
              </a:lnSpc>
              <a:spcBef>
                <a:spcPts val="1400"/>
              </a:spcBef>
            </a:pPr>
            <a:r>
              <a:rPr lang="en-US" sz="2400" dirty="0"/>
              <a:t>We determined the booster that have carried the maximum payload using a subquery in the </a:t>
            </a:r>
            <a:r>
              <a:rPr lang="en-US" sz="2400" b="1" dirty="0"/>
              <a:t>WHERE</a:t>
            </a:r>
            <a:r>
              <a:rPr lang="en-US" sz="2400" dirty="0"/>
              <a:t> clause and the </a:t>
            </a:r>
            <a:r>
              <a:rPr lang="en-US" sz="2400" b="1" dirty="0"/>
              <a:t>MAX</a:t>
            </a:r>
            <a:r>
              <a:rPr lang="en-US" sz="2400" dirty="0"/>
              <a:t>()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943" y="1480457"/>
            <a:ext cx="6944029" cy="5377543"/>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72161" cy="1643289"/>
          </a:xfrm>
          <a:prstGeom prst="rect">
            <a:avLst/>
          </a:prstGeom>
        </p:spPr>
        <p:txBody>
          <a:bodyPr lIns="91440" tIns="45720" rIns="91440" bIns="45720" anchor="t">
            <a:normAutofit/>
          </a:bodyPr>
          <a:lstStyle/>
          <a:p>
            <a:pPr>
              <a:lnSpc>
                <a:spcPct val="100000"/>
              </a:lnSpc>
              <a:spcBef>
                <a:spcPts val="1400"/>
              </a:spcBef>
            </a:pPr>
            <a:r>
              <a:rPr lang="en-US" sz="2400" dirty="0"/>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49" y="3067276"/>
            <a:ext cx="10687962" cy="2958297"/>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8" y="3062514"/>
            <a:ext cx="8360229" cy="3795486"/>
          </a:xfrm>
          <a:prstGeom prst="rect">
            <a:avLst/>
          </a:prstGeom>
        </p:spPr>
      </p:pic>
      <p:sp>
        <p:nvSpPr>
          <p:cNvPr id="8" name="TextBox 7"/>
          <p:cNvSpPr txBox="1"/>
          <p:nvPr/>
        </p:nvSpPr>
        <p:spPr>
          <a:xfrm>
            <a:off x="233511" y="1290276"/>
            <a:ext cx="11588600" cy="1569660"/>
          </a:xfrm>
          <a:prstGeom prst="rect">
            <a:avLst/>
          </a:prstGeom>
          <a:noFill/>
        </p:spPr>
        <p:txBody>
          <a:bodyPr wrap="square" rtlCol="0">
            <a:spAutoFit/>
          </a:bodyPr>
          <a:lstStyle/>
          <a:p>
            <a:r>
              <a:rPr lang="en-US" sz="2400" dirty="0"/>
              <a:t>• We selected Landing outcomes and the </a:t>
            </a:r>
            <a:r>
              <a:rPr lang="en-US" sz="2400" b="1" dirty="0"/>
              <a:t>COUNT</a:t>
            </a:r>
            <a:r>
              <a:rPr lang="en-US" sz="2400" dirty="0"/>
              <a:t> of landing outcomes from the data and used the </a:t>
            </a:r>
            <a:r>
              <a:rPr lang="en-US" sz="2400" b="1" dirty="0"/>
              <a:t>WHERE</a:t>
            </a:r>
            <a:r>
              <a:rPr lang="en-US" sz="2400" dirty="0"/>
              <a:t> clause to filter for landing outcomes BETWEEN 2010-06-04 to 2010-03-20. • We applied the </a:t>
            </a:r>
            <a:r>
              <a:rPr lang="en-US" sz="2400" b="1" dirty="0"/>
              <a:t>GROUP BY </a:t>
            </a:r>
            <a:r>
              <a:rPr lang="en-US" sz="2400" dirty="0"/>
              <a:t>clause to group the landing outcomes and the ORDER BY 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24868" y="1339011"/>
            <a:ext cx="9956046" cy="4435249"/>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6" name="TextBox 5"/>
          <p:cNvSpPr txBox="1"/>
          <p:nvPr/>
        </p:nvSpPr>
        <p:spPr>
          <a:xfrm>
            <a:off x="0" y="5810893"/>
            <a:ext cx="10817157" cy="1200329"/>
          </a:xfrm>
          <a:prstGeom prst="rect">
            <a:avLst/>
          </a:prstGeom>
          <a:noFill/>
        </p:spPr>
        <p:txBody>
          <a:bodyPr wrap="square" rtlCol="0">
            <a:spAutoFit/>
          </a:bodyPr>
          <a:lstStyle/>
          <a:p>
            <a:r>
              <a:rPr lang="en-US" sz="2400" dirty="0" smtClean="0"/>
              <a:t>We can note that all Space lunch locations are in the US coasts areas ( Florida and California)</a:t>
            </a:r>
          </a:p>
          <a:p>
            <a:endParaRPr lang="en-US" sz="2400" dirty="0"/>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8460" y="1351747"/>
            <a:ext cx="5152571" cy="2843247"/>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8056" y="1332141"/>
            <a:ext cx="3338286" cy="28540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89899"/>
            <a:ext cx="5251031" cy="242280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8056" y="4039429"/>
            <a:ext cx="3456840" cy="2663006"/>
          </a:xfrm>
          <a:prstGeom prst="rect">
            <a:avLst/>
          </a:prstGeom>
        </p:spPr>
      </p:pic>
      <p:sp>
        <p:nvSpPr>
          <p:cNvPr id="9" name="TextBox 8"/>
          <p:cNvSpPr txBox="1"/>
          <p:nvPr/>
        </p:nvSpPr>
        <p:spPr>
          <a:xfrm>
            <a:off x="8714772" y="1614791"/>
            <a:ext cx="33961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We used markers to highlight the success and faultier attempts of landing each site ( green successful and red is a faultier ) </a:t>
            </a:r>
            <a:endParaRPr lang="en-US" sz="2400" dirty="0"/>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en-US" dirty="0" smtClean="0">
                <a:solidFill>
                  <a:srgbClr val="0B49CB"/>
                </a:solidFill>
                <a:latin typeface="Abadi"/>
              </a:rPr>
              <a:t>Distance </a:t>
            </a:r>
            <a:r>
              <a:rPr lang="en-US" dirty="0">
                <a:solidFill>
                  <a:srgbClr val="0B49CB"/>
                </a:solidFill>
                <a:latin typeface="Abadi"/>
              </a:rPr>
              <a:t>to landmarks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689"/>
            <a:ext cx="5947582" cy="3332124"/>
          </a:xfrm>
          <a:prstGeom prst="rect">
            <a:avLst/>
          </a:prstGeom>
        </p:spPr>
      </p:pic>
      <p:sp>
        <p:nvSpPr>
          <p:cNvPr id="7" name="TextBox 6"/>
          <p:cNvSpPr txBox="1"/>
          <p:nvPr/>
        </p:nvSpPr>
        <p:spPr>
          <a:xfrm>
            <a:off x="6122351" y="1420238"/>
            <a:ext cx="518484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Here we highlighted the distance between this site (SLC 4E) and the cost line and it’s 1.3 KM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55714" y="1388612"/>
            <a:ext cx="11029897" cy="40023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Rectangle 2"/>
          <p:cNvSpPr/>
          <p:nvPr/>
        </p:nvSpPr>
        <p:spPr>
          <a:xfrm>
            <a:off x="139601" y="1056512"/>
            <a:ext cx="11834686" cy="4893647"/>
          </a:xfrm>
          <a:prstGeom prst="rect">
            <a:avLst/>
          </a:prstGeom>
        </p:spPr>
        <p:txBody>
          <a:bodyPr wrap="square">
            <a:spAutoFit/>
          </a:bodyPr>
          <a:lstStyle/>
          <a:p>
            <a:r>
              <a:rPr lang="en-US" sz="2400" b="1" dirty="0" smtClean="0">
                <a:latin typeface="+mj-lt"/>
              </a:rPr>
              <a:t>Results</a:t>
            </a:r>
            <a:r>
              <a:rPr lang="en-US" sz="2400" b="1" dirty="0" smtClean="0"/>
              <a:t>:</a:t>
            </a:r>
          </a:p>
          <a:p>
            <a:r>
              <a:rPr lang="en-US" sz="2400" b="1" dirty="0"/>
              <a:t>Key findings from the analysis </a:t>
            </a:r>
            <a:r>
              <a:rPr lang="en-US" sz="2400" b="1" dirty="0" smtClean="0"/>
              <a:t>include:</a:t>
            </a:r>
          </a:p>
          <a:p>
            <a:pPr marL="457200" indent="-457200">
              <a:buFont typeface="+mj-lt"/>
              <a:buAutoNum type="arabicPeriod"/>
            </a:pPr>
            <a:r>
              <a:rPr lang="en-US" sz="2400" b="1" dirty="0" smtClean="0"/>
              <a:t>Launch </a:t>
            </a:r>
            <a:r>
              <a:rPr lang="en-US" sz="2400" b="1" dirty="0"/>
              <a:t>Site Success Rates:</a:t>
            </a:r>
            <a:r>
              <a:rPr lang="en-US" sz="2400" dirty="0"/>
              <a:t> KSC LC-39A had the highest success rate among all launch sites.</a:t>
            </a:r>
          </a:p>
          <a:p>
            <a:pPr marL="457200" indent="-457200">
              <a:buFont typeface="+mj-lt"/>
              <a:buAutoNum type="arabicPeriod"/>
            </a:pPr>
            <a:r>
              <a:rPr lang="en-US" sz="2400" b="1" dirty="0"/>
              <a:t>Payload and Orbit Analysis:</a:t>
            </a:r>
            <a:r>
              <a:rPr lang="en-US" sz="2400" dirty="0"/>
              <a:t> Heavy payloads tend to have higher success rates for specific orbits like </a:t>
            </a:r>
            <a:r>
              <a:rPr lang="en-US" sz="2400" dirty="0" err="1"/>
              <a:t>PolarLEO</a:t>
            </a:r>
            <a:r>
              <a:rPr lang="en-US" sz="2400" dirty="0"/>
              <a:t> and ISS, while GTO orbits showed mixed results.</a:t>
            </a:r>
          </a:p>
          <a:p>
            <a:pPr marL="457200" indent="-457200">
              <a:buFont typeface="+mj-lt"/>
              <a:buAutoNum type="arabicPeriod"/>
            </a:pPr>
            <a:r>
              <a:rPr lang="en-US" sz="2400" b="1" dirty="0"/>
              <a:t>Yearly Trends:</a:t>
            </a:r>
            <a:r>
              <a:rPr lang="en-US" sz="2400" dirty="0"/>
              <a:t> The success rate of launches has steadily increased since 2013, reaching its peak in 2020</a:t>
            </a:r>
            <a:r>
              <a:rPr lang="en-US" sz="2400" dirty="0" smtClean="0"/>
              <a:t>.</a:t>
            </a:r>
          </a:p>
          <a:p>
            <a:pPr>
              <a:buFont typeface="Arial" panose="020B0604020202020204" pitchFamily="34" charset="0"/>
              <a:buChar char="•"/>
            </a:pPr>
            <a:endParaRPr lang="en-US" sz="2400" dirty="0"/>
          </a:p>
          <a:p>
            <a:r>
              <a:rPr lang="en-US" sz="2400" dirty="0"/>
              <a:t>The decision tree classifier emerged as the best-performing model for predicting landing success, with a high accuracy score. However, the model's confusion matrix revealed some issues with false positives, indicating areas for further improvement</a:t>
            </a:r>
          </a:p>
          <a:p>
            <a:endParaRPr lang="en-US" sz="2400" b="1"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29945328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087699"/>
            <a:ext cx="2235920"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en-US" dirty="0" smtClean="0">
                <a:solidFill>
                  <a:srgbClr val="0B49CB"/>
                </a:solidFill>
                <a:latin typeface="Abadi"/>
              </a:rPr>
              <a:t>Distance </a:t>
            </a:r>
            <a:r>
              <a:rPr lang="en-US" dirty="0">
                <a:solidFill>
                  <a:srgbClr val="0B49CB"/>
                </a:solidFill>
                <a:latin typeface="Abadi"/>
              </a:rPr>
              <a:t>to landmarks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920" y="1087699"/>
            <a:ext cx="5144089" cy="4371348"/>
          </a:xfrm>
          <a:prstGeom prst="rect">
            <a:avLst/>
          </a:prstGeom>
        </p:spPr>
      </p:pic>
      <p:sp>
        <p:nvSpPr>
          <p:cNvPr id="5" name="Rectangle 4"/>
          <p:cNvSpPr/>
          <p:nvPr/>
        </p:nvSpPr>
        <p:spPr>
          <a:xfrm>
            <a:off x="7380009" y="1083115"/>
            <a:ext cx="4825152" cy="3046988"/>
          </a:xfrm>
          <a:prstGeom prst="rect">
            <a:avLst/>
          </a:prstGeom>
        </p:spPr>
        <p:txBody>
          <a:bodyPr wrap="square">
            <a:spAutoFit/>
          </a:bodyPr>
          <a:lstStyle/>
          <a:p>
            <a:pPr marL="342900" indent="-342900">
              <a:buFont typeface="Arial" panose="020B0604020202020204" pitchFamily="34" charset="0"/>
              <a:buChar char="•"/>
            </a:pPr>
            <a:r>
              <a:rPr lang="en-US" sz="2400" dirty="0"/>
              <a:t>Here we highlighted the distance </a:t>
            </a:r>
            <a:r>
              <a:rPr lang="en-US" sz="2400" dirty="0" smtClean="0"/>
              <a:t>between the other two sites and the landmarks (closes city , closes highway and railway</a:t>
            </a:r>
            <a:r>
              <a:rPr lang="en-US" sz="2400" dirty="0"/>
              <a:t>) using the </a:t>
            </a:r>
            <a:r>
              <a:rPr lang="en-US" sz="2400" dirty="0" smtClean="0"/>
              <a:t>Mouse Position to get the coordination in the map and </a:t>
            </a:r>
            <a:r>
              <a:rPr lang="en-US" sz="2400" dirty="0" err="1" smtClean="0"/>
              <a:t>add_to</a:t>
            </a:r>
            <a:r>
              <a:rPr lang="en-US" sz="2400" dirty="0" smtClean="0"/>
              <a:t>(</a:t>
            </a:r>
            <a:r>
              <a:rPr lang="en-US" sz="2400" dirty="0" err="1" smtClean="0"/>
              <a:t>marker_cluster</a:t>
            </a:r>
            <a:r>
              <a:rPr lang="en-US" sz="2400" dirty="0" smtClean="0"/>
              <a:t>) function to add multiple markers to a map </a:t>
            </a:r>
            <a:endParaRPr lang="en-US" sz="2400" dirty="0"/>
          </a:p>
        </p:txBody>
      </p:sp>
      <p:sp>
        <p:nvSpPr>
          <p:cNvPr id="9" name="Rectangle 8"/>
          <p:cNvSpPr/>
          <p:nvPr/>
        </p:nvSpPr>
        <p:spPr>
          <a:xfrm>
            <a:off x="7380009" y="4433028"/>
            <a:ext cx="3905602" cy="1938992"/>
          </a:xfrm>
          <a:prstGeom prst="rect">
            <a:avLst/>
          </a:prstGeom>
        </p:spPr>
        <p:txBody>
          <a:bodyPr wrap="square">
            <a:spAutoFit/>
          </a:bodyPr>
          <a:lstStyle/>
          <a:p>
            <a:pPr marL="342900" indent="-342900">
              <a:buFont typeface="Arial" panose="020B0604020202020204" pitchFamily="34" charset="0"/>
              <a:buChar char="•"/>
            </a:pPr>
            <a:r>
              <a:rPr lang="en-US" sz="2400" dirty="0" smtClean="0"/>
              <a:t>Here is the link for the notebook :</a:t>
            </a:r>
          </a:p>
          <a:p>
            <a:r>
              <a:rPr lang="en-US" dirty="0">
                <a:solidFill>
                  <a:srgbClr val="1C7DDB"/>
                </a:solidFill>
              </a:rPr>
              <a:t>https://github.com/BaselMoh/MY-IBM-Data-Scientist-LAbs/blob/main/lab_jupyter_launch_site_location.ipynb</a:t>
            </a:r>
          </a:p>
        </p:txBody>
      </p:sp>
    </p:spTree>
    <p:extLst>
      <p:ext uri="{BB962C8B-B14F-4D97-AF65-F5344CB8AC3E}">
        <p14:creationId xmlns:p14="http://schemas.microsoft.com/office/powerpoint/2010/main" val="5641853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217714" y="1380967"/>
            <a:ext cx="11538857" cy="52810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88684" y="1316832"/>
            <a:ext cx="11812498" cy="511037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a:t>
            </a:r>
          </a:p>
          <a:p>
            <a:r>
              <a:rPr lang="en-US" dirty="0">
                <a:solidFill>
                  <a:srgbClr val="0B49CB"/>
                </a:solidFill>
                <a:latin typeface="Abadi"/>
              </a:rPr>
              <a:t>payload selected in the range slider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74" y="1358784"/>
            <a:ext cx="12067326" cy="5247360"/>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95" r="13730"/>
          <a:stretch/>
        </p:blipFill>
        <p:spPr>
          <a:xfrm>
            <a:off x="5979886" y="1323181"/>
            <a:ext cx="5950857" cy="484539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60409" y="1432264"/>
            <a:ext cx="5819477" cy="5244307"/>
          </a:xfrm>
          <a:prstGeom prst="rect">
            <a:avLst/>
          </a:prstGeom>
        </p:spPr>
        <p:txBody>
          <a:bodyPr vert="horz" lIns="91440" tIns="45720" rIns="91440" bIns="45720" rtlCol="0" anchor="t">
            <a:noAutofit/>
          </a:bodyPr>
          <a:lstStyle/>
          <a:p>
            <a:pPr>
              <a:lnSpc>
                <a:spcPct val="100000"/>
              </a:lnSpc>
              <a:spcBef>
                <a:spcPts val="1400"/>
              </a:spcBef>
            </a:pPr>
            <a:r>
              <a:rPr lang="en-US" sz="2400" dirty="0" smtClean="0">
                <a:solidFill>
                  <a:schemeClr val="accent3">
                    <a:lumMod val="25000"/>
                  </a:schemeClr>
                </a:solidFill>
              </a:rPr>
              <a:t>Used the Hyper parameter function </a:t>
            </a:r>
            <a:r>
              <a:rPr lang="en-US" sz="2400" dirty="0" err="1" smtClean="0">
                <a:solidFill>
                  <a:schemeClr val="accent3">
                    <a:lumMod val="25000"/>
                  </a:schemeClr>
                </a:solidFill>
              </a:rPr>
              <a:t>GridSearchCV</a:t>
            </a:r>
            <a:r>
              <a:rPr lang="en-US" sz="2400" dirty="0" smtClean="0">
                <a:solidFill>
                  <a:schemeClr val="accent3">
                    <a:lumMod val="25000"/>
                  </a:schemeClr>
                </a:solidFill>
              </a:rPr>
              <a:t> to find the best parameters and then find the best score for each model and then compared each model score using bar plot as showing the graph </a:t>
            </a:r>
            <a:endParaRPr lang="en-US" sz="2400" dirty="0">
              <a:solidFill>
                <a:schemeClr val="accent3">
                  <a:lumMod val="25000"/>
                </a:schemeClr>
              </a:solidFill>
            </a:endParaRPr>
          </a:p>
          <a:p>
            <a:pPr>
              <a:lnSpc>
                <a:spcPct val="100000"/>
              </a:lnSpc>
              <a:spcBef>
                <a:spcPts val="1400"/>
              </a:spcBef>
            </a:pPr>
            <a:r>
              <a:rPr lang="en-US" sz="2400" dirty="0">
                <a:solidFill>
                  <a:schemeClr val="accent3">
                    <a:lumMod val="25000"/>
                  </a:schemeClr>
                </a:solidFill>
              </a:rPr>
              <a:t> The decision tree classifier is the model with </a:t>
            </a:r>
            <a:r>
              <a:rPr lang="en-US" sz="2400" dirty="0" smtClean="0">
                <a:solidFill>
                  <a:schemeClr val="accent3">
                    <a:lumMod val="25000"/>
                  </a:schemeClr>
                </a:solidFill>
              </a:rPr>
              <a:t>the </a:t>
            </a:r>
            <a:r>
              <a:rPr lang="en-US" sz="2400" dirty="0">
                <a:solidFill>
                  <a:schemeClr val="accent3">
                    <a:lumMod val="25000"/>
                  </a:schemeClr>
                </a:solidFill>
              </a:rPr>
              <a:t>highest classification </a:t>
            </a:r>
            <a:r>
              <a:rPr lang="en-US" sz="2400" dirty="0" smtClean="0">
                <a:solidFill>
                  <a:schemeClr val="accent3">
                    <a:lumMod val="25000"/>
                  </a:schemeClr>
                </a:solidFill>
              </a:rPr>
              <a:t>accuracy</a:t>
            </a:r>
          </a:p>
          <a:p>
            <a:pPr>
              <a:lnSpc>
                <a:spcPct val="100000"/>
              </a:lnSpc>
              <a:spcBef>
                <a:spcPts val="1400"/>
              </a:spcBef>
            </a:pPr>
            <a:r>
              <a:rPr lang="en-US" sz="2400" dirty="0" smtClean="0">
                <a:solidFill>
                  <a:schemeClr val="accent3">
                    <a:lumMod val="25000"/>
                  </a:schemeClr>
                </a:solidFill>
              </a:rPr>
              <a:t>The link for the notebook </a:t>
            </a:r>
            <a:r>
              <a:rPr lang="en-US" sz="2400" dirty="0">
                <a:solidFill>
                  <a:schemeClr val="accent3">
                    <a:lumMod val="25000"/>
                  </a:schemeClr>
                </a:solidFill>
              </a:rPr>
              <a:t>is :</a:t>
            </a:r>
            <a:r>
              <a:rPr lang="en-US" sz="2400" dirty="0">
                <a:solidFill>
                  <a:srgbClr val="1C7DDB"/>
                </a:solidFill>
              </a:rPr>
              <a:t>https://github.com/</a:t>
            </a:r>
            <a:r>
              <a:rPr lang="en-US" sz="2400" dirty="0" err="1">
                <a:solidFill>
                  <a:srgbClr val="1C7DDB"/>
                </a:solidFill>
              </a:rPr>
              <a:t>BaselMoh</a:t>
            </a:r>
            <a:r>
              <a:rPr lang="en-US" sz="2400" dirty="0">
                <a:solidFill>
                  <a:srgbClr val="1C7DDB"/>
                </a:solidFill>
              </a:rPr>
              <a:t>/MY-IBM-Data-Scientist-</a:t>
            </a:r>
            <a:r>
              <a:rPr lang="en-US" sz="2400" dirty="0" err="1">
                <a:solidFill>
                  <a:srgbClr val="1C7DDB"/>
                </a:solidFill>
              </a:rPr>
              <a:t>LAbs</a:t>
            </a:r>
            <a:r>
              <a:rPr lang="en-US" sz="2400" dirty="0">
                <a:solidFill>
                  <a:srgbClr val="1C7DDB"/>
                </a:solidFill>
              </a:rPr>
              <a:t>/blob/main/SpaceX_Machine%20Learning%20Prediction_Part_5.ipynb</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4885"/>
            <a:ext cx="4483778" cy="5025571"/>
          </a:xfrm>
          <a:prstGeom prst="rect">
            <a:avLst/>
          </a:prstGeom>
        </p:spPr>
        <p:txBody>
          <a:bodyPr>
            <a:normAutofit/>
          </a:bodyPr>
          <a:lstStyle/>
          <a:p>
            <a:pPr>
              <a:lnSpc>
                <a:spcPct val="100000"/>
              </a:lnSpc>
              <a:spcBef>
                <a:spcPts val="1400"/>
              </a:spcBef>
            </a:pPr>
            <a:r>
              <a:rPr lang="en-US" sz="2400" dirty="0"/>
              <a:t>The confusion matrix for the decision tree classifier shows that the classifier can distinguish between the different classes. The major problem is the false positives .i.e., unsuccessful landing marked as successful landing by the classifier</a:t>
            </a:r>
            <a:r>
              <a:rPr lang="en-US" sz="2400" dirty="0" smtClean="0"/>
              <a:t>.</a:t>
            </a:r>
          </a:p>
          <a:p>
            <a:pPr>
              <a:lnSpc>
                <a:spcPct val="100000"/>
              </a:lnSpc>
              <a:spcBef>
                <a:spcPts val="1400"/>
              </a:spcBef>
            </a:pPr>
            <a:r>
              <a:rPr lang="en-US" sz="2400" dirty="0" smtClean="0">
                <a:solidFill>
                  <a:schemeClr val="accent3">
                    <a:lumMod val="25000"/>
                  </a:schemeClr>
                </a:solidFill>
              </a:rPr>
              <a:t>Here we can see that 3 cases the model has put them as land and in reality they are did not land and this is the model Error</a:t>
            </a:r>
            <a:endParaRPr lang="en-US" sz="22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789" y="1402574"/>
            <a:ext cx="6031822" cy="3943900"/>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04640" y="1457455"/>
            <a:ext cx="10515600" cy="4768937"/>
          </a:xfrm>
          <a:prstGeom prst="rect">
            <a:avLst/>
          </a:prstGeom>
        </p:spPr>
        <p:txBody>
          <a:bodyPr>
            <a:normAutofit lnSpcReduction="10000"/>
          </a:bodyPr>
          <a:lstStyle/>
          <a:p>
            <a:pPr marL="0" indent="0">
              <a:lnSpc>
                <a:spcPct val="100000"/>
              </a:lnSpc>
              <a:spcBef>
                <a:spcPts val="1400"/>
              </a:spcBef>
              <a:buNone/>
            </a:pPr>
            <a:r>
              <a:rPr lang="en-US" sz="2400" dirty="0" smtClean="0"/>
              <a:t>The </a:t>
            </a:r>
            <a:r>
              <a:rPr lang="en-US" sz="2400" dirty="0"/>
              <a:t>project successfully developed a predictive model that can help Space Y optimize their launch processes and reduce costs. The insights gained from the EDA and the interactive visualizations provide valuable information for decision-making and strategic planning. The continuous improvement of the model and further analysis of additional features will enhance the accuracy and reliability of the </a:t>
            </a:r>
            <a:r>
              <a:rPr lang="en-US" sz="2400" dirty="0" smtClean="0"/>
              <a:t>predictions and here is the main points :</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larger the flight amount at a launch site, the greater the success rate at </a:t>
            </a:r>
            <a:r>
              <a:rPr lang="en-US" sz="2200" dirty="0" smtClean="0">
                <a:solidFill>
                  <a:schemeClr val="accent3">
                    <a:lumMod val="25000"/>
                  </a:schemeClr>
                </a:solidFill>
                <a:latin typeface="Abadi" panose="020B0604020104020204" pitchFamily="34" charset="0"/>
              </a:rPr>
              <a:t>launch 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Launch </a:t>
            </a:r>
            <a:r>
              <a:rPr lang="en-US" sz="2200" dirty="0">
                <a:solidFill>
                  <a:schemeClr val="accent3">
                    <a:lumMod val="25000"/>
                  </a:schemeClr>
                </a:solidFill>
                <a:latin typeface="Abadi" panose="020B0604020104020204" pitchFamily="34" charset="0"/>
              </a:rPr>
              <a:t>success rate started to increase in 2013 till 2020.</a:t>
            </a:r>
          </a:p>
          <a:p>
            <a:pPr>
              <a:lnSpc>
                <a:spcPct val="100000"/>
              </a:lnSpc>
              <a:spcBef>
                <a:spcPts val="1400"/>
              </a:spcBef>
            </a:pPr>
            <a:r>
              <a:rPr lang="en-US" sz="2200" dirty="0" smtClean="0">
                <a:solidFill>
                  <a:schemeClr val="accent3">
                    <a:lumMod val="25000"/>
                  </a:schemeClr>
                </a:solidFill>
                <a:latin typeface="Abadi" panose="020B0604020104020204" pitchFamily="34" charset="0"/>
              </a:rPr>
              <a:t>Orbits </a:t>
            </a:r>
            <a:r>
              <a:rPr lang="en-US" sz="2200" dirty="0">
                <a:solidFill>
                  <a:schemeClr val="accent3">
                    <a:lumMod val="25000"/>
                  </a:schemeClr>
                </a:solidFill>
                <a:latin typeface="Abadi" panose="020B0604020104020204" pitchFamily="34" charset="0"/>
              </a:rPr>
              <a:t>ES-L1, GEO, HEO, SSO, VLEO had the most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a:t>
            </a:r>
            <a:r>
              <a:rPr lang="en-US" sz="2200" dirty="0">
                <a:solidFill>
                  <a:schemeClr val="accent3">
                    <a:lumMod val="25000"/>
                  </a:schemeClr>
                </a:solidFill>
                <a:latin typeface="Abadi" panose="020B0604020104020204" pitchFamily="34" charset="0"/>
              </a:rPr>
              <a:t>LC-39A had the most successful launches of any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55714" y="1388612"/>
            <a:ext cx="11029897" cy="40023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Rectangle 1"/>
          <p:cNvSpPr/>
          <p:nvPr/>
        </p:nvSpPr>
        <p:spPr>
          <a:xfrm>
            <a:off x="182662" y="1388612"/>
            <a:ext cx="11176000" cy="2308324"/>
          </a:xfrm>
          <a:prstGeom prst="rect">
            <a:avLst/>
          </a:prstGeom>
        </p:spPr>
        <p:txBody>
          <a:bodyPr wrap="square">
            <a:spAutoFit/>
          </a:bodyPr>
          <a:lstStyle/>
          <a:p>
            <a:r>
              <a:rPr lang="en-US" sz="2400" b="1" dirty="0"/>
              <a:t>Conclusion</a:t>
            </a:r>
          </a:p>
          <a:p>
            <a:r>
              <a:rPr lang="en-US" sz="2400" dirty="0"/>
              <a:t>The project successfully developed a predictive model that can help Space Y optimize their launch processes and reduce costs. The insights gained from the EDA and the interactive visualizations provide valuable information for decision-making and strategic planning. The continuous improvement of the model and further analysis of additional features will enhance the accuracy and reliability of the predictions.</a:t>
            </a:r>
          </a:p>
        </p:txBody>
      </p:sp>
    </p:spTree>
    <p:extLst>
      <p:ext uri="{BB962C8B-B14F-4D97-AF65-F5344CB8AC3E}">
        <p14:creationId xmlns:p14="http://schemas.microsoft.com/office/powerpoint/2010/main" val="1064864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94676" y="1334124"/>
            <a:ext cx="11407514" cy="52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smtClean="0">
                <a:solidFill>
                  <a:schemeClr val="accent3">
                    <a:lumMod val="25000"/>
                  </a:schemeClr>
                </a:solidFill>
                <a:latin typeface="+mj-lt"/>
              </a:rPr>
              <a:t>Project background and context</a:t>
            </a:r>
          </a:p>
          <a:p>
            <a:pPr lvl="1">
              <a:spcBef>
                <a:spcPts val="1400"/>
              </a:spcBef>
              <a:buFont typeface="Wingdings" panose="05000000000000000000" pitchFamily="2" charset="2"/>
              <a:buChar char="Ø"/>
            </a:pPr>
            <a:r>
              <a:rPr lang="en-US" sz="2000" dirty="0" smtClean="0">
                <a:solidFill>
                  <a:schemeClr val="tx1"/>
                </a:solidFill>
                <a:latin typeface="+mn-lt"/>
              </a:rPr>
              <a:t>Space X advertises Falcon 9 rocket launches on its website with a cost of 62 million dollars; other providers cost upward of 165 million dollars each, much of the savings is because Space X can reuse the first stage. Therefore a Space Y company wants to bid against space X for a rocket launch. This goal of the project is to create a machine learning pipeline to predict if the first stage will land successfully that will allow it to minimize the cost of their service to reach the level of Space X</a:t>
            </a:r>
          </a:p>
          <a:p>
            <a:pPr>
              <a:spcBef>
                <a:spcPts val="1400"/>
              </a:spcBef>
            </a:pPr>
            <a:r>
              <a:rPr lang="en-US" sz="2400" dirty="0" smtClean="0">
                <a:solidFill>
                  <a:schemeClr val="accent3">
                    <a:lumMod val="25000"/>
                  </a:schemeClr>
                </a:solidFill>
                <a:latin typeface="+mj-lt"/>
              </a:rPr>
              <a:t>Problems you want to find answers</a:t>
            </a:r>
          </a:p>
          <a:p>
            <a:pPr lvl="1">
              <a:spcBef>
                <a:spcPts val="1400"/>
              </a:spcBef>
              <a:buFont typeface="Wingdings" panose="05000000000000000000" pitchFamily="2" charset="2"/>
              <a:buChar char="Ø"/>
            </a:pPr>
            <a:r>
              <a:rPr lang="en-US" sz="2000" dirty="0" smtClean="0">
                <a:solidFill>
                  <a:schemeClr val="accent3">
                    <a:lumMod val="25000"/>
                  </a:schemeClr>
                </a:solidFill>
                <a:latin typeface="+mn-lt"/>
              </a:rPr>
              <a:t>Build a model to </a:t>
            </a:r>
            <a:r>
              <a:rPr lang="en-US" sz="2000" dirty="0">
                <a:solidFill>
                  <a:schemeClr val="accent3">
                    <a:lumMod val="25000"/>
                  </a:schemeClr>
                </a:solidFill>
                <a:latin typeface="+mn-lt"/>
              </a:rPr>
              <a:t>determine if the rocket will land </a:t>
            </a:r>
            <a:r>
              <a:rPr lang="en-US" sz="2000" dirty="0" smtClean="0">
                <a:solidFill>
                  <a:schemeClr val="accent3">
                    <a:lumMod val="25000"/>
                  </a:schemeClr>
                </a:solidFill>
                <a:latin typeface="+mn-lt"/>
              </a:rPr>
              <a:t>successfully</a:t>
            </a:r>
            <a:r>
              <a:rPr lang="en-US" sz="2000" dirty="0">
                <a:solidFill>
                  <a:schemeClr val="accent3">
                    <a:lumMod val="25000"/>
                  </a:schemeClr>
                </a:solidFill>
                <a:latin typeface="+mn-lt"/>
              </a:rPr>
              <a:t> </a:t>
            </a:r>
            <a:r>
              <a:rPr lang="en-US" sz="2000" dirty="0" smtClean="0">
                <a:solidFill>
                  <a:schemeClr val="accent3">
                    <a:lumMod val="25000"/>
                  </a:schemeClr>
                </a:solidFill>
                <a:latin typeface="+mn-lt"/>
              </a:rPr>
              <a:t>to be used to build the rockets system.</a:t>
            </a:r>
          </a:p>
          <a:p>
            <a:pPr lvl="1">
              <a:spcBef>
                <a:spcPts val="1400"/>
              </a:spcBef>
              <a:buFont typeface="Wingdings" panose="05000000000000000000" pitchFamily="2" charset="2"/>
              <a:buChar char="Ø"/>
            </a:pPr>
            <a:r>
              <a:rPr lang="en-US" sz="2000" dirty="0" smtClean="0">
                <a:solidFill>
                  <a:schemeClr val="accent3">
                    <a:lumMod val="25000"/>
                  </a:schemeClr>
                </a:solidFill>
                <a:latin typeface="+mn-lt"/>
              </a:rPr>
              <a:t>The </a:t>
            </a:r>
            <a:r>
              <a:rPr lang="en-US" sz="2000" dirty="0">
                <a:solidFill>
                  <a:schemeClr val="accent3">
                    <a:lumMod val="25000"/>
                  </a:schemeClr>
                </a:solidFill>
                <a:latin typeface="+mn-lt"/>
              </a:rPr>
              <a:t>interaction amongst various features that determine the success rate of a successful landing</a:t>
            </a:r>
          </a:p>
          <a:p>
            <a:pPr lvl="1">
              <a:spcBef>
                <a:spcPts val="1400"/>
              </a:spcBef>
              <a:buFont typeface="Wingdings" panose="05000000000000000000" pitchFamily="2" charset="2"/>
              <a:buChar char="Ø"/>
            </a:pPr>
            <a:r>
              <a:rPr lang="en-US" sz="2000" dirty="0" smtClean="0">
                <a:solidFill>
                  <a:schemeClr val="accent3">
                    <a:lumMod val="25000"/>
                  </a:schemeClr>
                </a:solidFill>
                <a:latin typeface="+mn-lt"/>
              </a:rPr>
              <a:t>What </a:t>
            </a:r>
            <a:r>
              <a:rPr lang="en-US" sz="2000" dirty="0">
                <a:solidFill>
                  <a:schemeClr val="accent3">
                    <a:lumMod val="25000"/>
                  </a:schemeClr>
                </a:solidFill>
                <a:latin typeface="+mn-lt"/>
              </a:rPr>
              <a:t>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400" dirty="0" smtClean="0">
                <a:solidFill>
                  <a:schemeClr val="accent3">
                    <a:lumMod val="25000"/>
                  </a:schemeClr>
                </a:solidFill>
                <a:latin typeface="+mn-lt"/>
              </a:rPr>
              <a:t>Data </a:t>
            </a:r>
            <a:r>
              <a:rPr lang="en-US" sz="7400" dirty="0">
                <a:solidFill>
                  <a:schemeClr val="accent3">
                    <a:lumMod val="25000"/>
                  </a:schemeClr>
                </a:solidFill>
                <a:latin typeface="+mn-lt"/>
              </a:rPr>
              <a:t>collection methodology:</a:t>
            </a:r>
          </a:p>
          <a:p>
            <a:pPr lvl="1">
              <a:lnSpc>
                <a:spcPct val="120000"/>
              </a:lnSpc>
              <a:spcBef>
                <a:spcPts val="1400"/>
              </a:spcBef>
            </a:pPr>
            <a:r>
              <a:rPr lang="en-US" sz="6200" dirty="0">
                <a:solidFill>
                  <a:schemeClr val="bg2">
                    <a:lumMod val="50000"/>
                  </a:schemeClr>
                </a:solidFill>
                <a:latin typeface="+mn-lt"/>
              </a:rPr>
              <a:t> </a:t>
            </a:r>
            <a:r>
              <a:rPr lang="en-US" sz="6200" dirty="0" smtClean="0">
                <a:solidFill>
                  <a:schemeClr val="bg2">
                    <a:lumMod val="50000"/>
                  </a:schemeClr>
                </a:solidFill>
                <a:latin typeface="+mn-lt"/>
              </a:rPr>
              <a:t>Data </a:t>
            </a:r>
            <a:r>
              <a:rPr lang="en-US" sz="6200" dirty="0">
                <a:solidFill>
                  <a:schemeClr val="bg2">
                    <a:lumMod val="50000"/>
                  </a:schemeClr>
                </a:solidFill>
                <a:latin typeface="+mn-lt"/>
              </a:rPr>
              <a:t>was collected using </a:t>
            </a:r>
            <a:r>
              <a:rPr lang="en-US" sz="6200" dirty="0" err="1">
                <a:solidFill>
                  <a:schemeClr val="bg2">
                    <a:lumMod val="50000"/>
                  </a:schemeClr>
                </a:solidFill>
                <a:latin typeface="+mn-lt"/>
              </a:rPr>
              <a:t>SpaceX</a:t>
            </a:r>
            <a:r>
              <a:rPr lang="en-US" sz="6200" dirty="0">
                <a:solidFill>
                  <a:schemeClr val="bg2">
                    <a:lumMod val="50000"/>
                  </a:schemeClr>
                </a:solidFill>
                <a:latin typeface="+mn-lt"/>
              </a:rPr>
              <a:t> API and web scraping from Wikipedia.</a:t>
            </a:r>
          </a:p>
          <a:p>
            <a:pPr>
              <a:lnSpc>
                <a:spcPct val="120000"/>
              </a:lnSpc>
              <a:spcBef>
                <a:spcPts val="1400"/>
              </a:spcBef>
            </a:pPr>
            <a:r>
              <a:rPr lang="en-US" sz="7400" dirty="0" smtClean="0">
                <a:solidFill>
                  <a:schemeClr val="accent3">
                    <a:lumMod val="25000"/>
                  </a:schemeClr>
                </a:solidFill>
                <a:latin typeface="+mn-lt"/>
              </a:rPr>
              <a:t>Perform data wrangling</a:t>
            </a:r>
          </a:p>
          <a:p>
            <a:pPr lvl="1">
              <a:lnSpc>
                <a:spcPct val="120000"/>
              </a:lnSpc>
              <a:spcBef>
                <a:spcPts val="1400"/>
              </a:spcBef>
            </a:pPr>
            <a:r>
              <a:rPr lang="en-US" sz="6200" dirty="0">
                <a:solidFill>
                  <a:schemeClr val="bg2">
                    <a:lumMod val="50000"/>
                  </a:schemeClr>
                </a:solidFill>
                <a:latin typeface="+mn-lt"/>
              </a:rPr>
              <a:t> </a:t>
            </a:r>
            <a:r>
              <a:rPr lang="en-US" sz="6200" dirty="0" smtClean="0">
                <a:solidFill>
                  <a:schemeClr val="bg2">
                    <a:lumMod val="50000"/>
                  </a:schemeClr>
                </a:solidFill>
                <a:latin typeface="+mn-lt"/>
              </a:rPr>
              <a:t>One-hot </a:t>
            </a:r>
            <a:r>
              <a:rPr lang="en-US" sz="6200" dirty="0">
                <a:solidFill>
                  <a:schemeClr val="bg2">
                    <a:lumMod val="50000"/>
                  </a:schemeClr>
                </a:solidFill>
                <a:latin typeface="+mn-lt"/>
              </a:rPr>
              <a:t>encoding was applied to categorical features</a:t>
            </a:r>
          </a:p>
          <a:p>
            <a:pPr>
              <a:lnSpc>
                <a:spcPct val="120000"/>
              </a:lnSpc>
              <a:spcBef>
                <a:spcPts val="1400"/>
              </a:spcBef>
            </a:pPr>
            <a:r>
              <a:rPr lang="en-US" sz="7400" dirty="0" smtClean="0">
                <a:solidFill>
                  <a:schemeClr val="accent3">
                    <a:lumMod val="25000"/>
                  </a:schemeClr>
                </a:solidFill>
                <a:latin typeface="+mn-lt"/>
              </a:rPr>
              <a:t>Perform </a:t>
            </a:r>
            <a:r>
              <a:rPr lang="en-US" sz="7400" dirty="0">
                <a:solidFill>
                  <a:schemeClr val="accent3">
                    <a:lumMod val="25000"/>
                  </a:schemeClr>
                </a:solidFill>
                <a:latin typeface="+mn-lt"/>
              </a:rPr>
              <a:t>exploratory data analysis (EDA) using visualization and SQL</a:t>
            </a:r>
          </a:p>
          <a:p>
            <a:pPr>
              <a:lnSpc>
                <a:spcPct val="120000"/>
              </a:lnSpc>
              <a:spcBef>
                <a:spcPts val="1400"/>
              </a:spcBef>
            </a:pPr>
            <a:r>
              <a:rPr lang="en-US" sz="7400" dirty="0">
                <a:solidFill>
                  <a:schemeClr val="accent3">
                    <a:lumMod val="25000"/>
                  </a:schemeClr>
                </a:solidFill>
                <a:latin typeface="+mn-lt"/>
              </a:rPr>
              <a:t>Perform interactive visual analytics using Folium and </a:t>
            </a:r>
            <a:r>
              <a:rPr lang="en-US" sz="7400" dirty="0" err="1">
                <a:solidFill>
                  <a:schemeClr val="accent3">
                    <a:lumMod val="25000"/>
                  </a:schemeClr>
                </a:solidFill>
                <a:latin typeface="+mn-lt"/>
              </a:rPr>
              <a:t>Plotly</a:t>
            </a:r>
            <a:r>
              <a:rPr lang="en-US" sz="7400" dirty="0">
                <a:solidFill>
                  <a:schemeClr val="accent3">
                    <a:lumMod val="25000"/>
                  </a:schemeClr>
                </a:solidFill>
                <a:latin typeface="+mn-lt"/>
              </a:rPr>
              <a:t> Dash</a:t>
            </a:r>
          </a:p>
          <a:p>
            <a:pPr>
              <a:lnSpc>
                <a:spcPct val="120000"/>
              </a:lnSpc>
              <a:spcBef>
                <a:spcPts val="1400"/>
              </a:spcBef>
            </a:pPr>
            <a:r>
              <a:rPr lang="en-US" sz="7400" dirty="0">
                <a:solidFill>
                  <a:schemeClr val="accent3">
                    <a:lumMod val="25000"/>
                  </a:schemeClr>
                </a:solidFill>
                <a:latin typeface="+mn-lt"/>
              </a:rPr>
              <a:t>Perform predictive analysis using classification models</a:t>
            </a:r>
          </a:p>
          <a:p>
            <a:pPr lvl="1">
              <a:lnSpc>
                <a:spcPct val="120000"/>
              </a:lnSpc>
              <a:spcBef>
                <a:spcPts val="1400"/>
              </a:spcBef>
            </a:pPr>
            <a:r>
              <a:rPr lang="en-US" sz="6200" dirty="0">
                <a:solidFill>
                  <a:schemeClr val="bg2">
                    <a:lumMod val="50000"/>
                  </a:schemeClr>
                </a:solidFill>
                <a:latin typeface="+mn-lt"/>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750" y="1466850"/>
            <a:ext cx="11556479" cy="5248743"/>
          </a:xfrm>
          <a:prstGeom prst="rect">
            <a:avLst/>
          </a:prstGeom>
        </p:spPr>
        <p:txBody>
          <a:bodyPr/>
          <a:lstStyle/>
          <a:p>
            <a:pPr lvl="1">
              <a:lnSpc>
                <a:spcPct val="100000"/>
              </a:lnSpc>
              <a:spcBef>
                <a:spcPts val="1400"/>
              </a:spcBef>
            </a:pPr>
            <a:r>
              <a:rPr lang="en-US" dirty="0" smtClean="0">
                <a:solidFill>
                  <a:schemeClr val="accent3">
                    <a:lumMod val="25000"/>
                  </a:schemeClr>
                </a:solidFill>
              </a:rPr>
              <a:t>Data </a:t>
            </a:r>
            <a:r>
              <a:rPr lang="en-US" dirty="0">
                <a:solidFill>
                  <a:schemeClr val="accent3">
                    <a:lumMod val="25000"/>
                  </a:schemeClr>
                </a:solidFill>
              </a:rPr>
              <a:t>collection was done using get request to the </a:t>
            </a:r>
            <a:r>
              <a:rPr lang="en-US" dirty="0" err="1">
                <a:solidFill>
                  <a:schemeClr val="accent3">
                    <a:lumMod val="25000"/>
                  </a:schemeClr>
                </a:solidFill>
              </a:rPr>
              <a:t>SpaceX</a:t>
            </a:r>
            <a:r>
              <a:rPr lang="en-US" dirty="0">
                <a:solidFill>
                  <a:schemeClr val="accent3">
                    <a:lumMod val="25000"/>
                  </a:schemeClr>
                </a:solidFill>
              </a:rPr>
              <a:t> API.- Next, we decoded the response content as a </a:t>
            </a:r>
            <a:r>
              <a:rPr lang="en-US" dirty="0" err="1">
                <a:solidFill>
                  <a:schemeClr val="accent3">
                    <a:lumMod val="25000"/>
                  </a:schemeClr>
                </a:solidFill>
              </a:rPr>
              <a:t>Json</a:t>
            </a:r>
            <a:r>
              <a:rPr lang="en-US" dirty="0">
                <a:solidFill>
                  <a:schemeClr val="accent3">
                    <a:lumMod val="25000"/>
                  </a:schemeClr>
                </a:solidFill>
              </a:rPr>
              <a:t> using .</a:t>
            </a:r>
            <a:r>
              <a:rPr lang="en-US" dirty="0" err="1">
                <a:solidFill>
                  <a:schemeClr val="accent3">
                    <a:lumMod val="25000"/>
                  </a:schemeClr>
                </a:solidFill>
              </a:rPr>
              <a:t>json</a:t>
            </a:r>
            <a:r>
              <a:rPr lang="en-US" dirty="0">
                <a:solidFill>
                  <a:schemeClr val="accent3">
                    <a:lumMod val="25000"/>
                  </a:schemeClr>
                </a:solidFill>
              </a:rPr>
              <a:t>() function call and turn </a:t>
            </a:r>
            <a:r>
              <a:rPr lang="en-US" dirty="0" smtClean="0">
                <a:solidFill>
                  <a:schemeClr val="accent3">
                    <a:lumMod val="25000"/>
                  </a:schemeClr>
                </a:solidFill>
              </a:rPr>
              <a:t>it </a:t>
            </a:r>
            <a:r>
              <a:rPr lang="en-US" dirty="0">
                <a:solidFill>
                  <a:schemeClr val="accent3">
                    <a:lumMod val="25000"/>
                  </a:schemeClr>
                </a:solidFill>
              </a:rPr>
              <a:t>into a pandas </a:t>
            </a:r>
            <a:r>
              <a:rPr lang="en-US" dirty="0" smtClean="0">
                <a:solidFill>
                  <a:schemeClr val="accent3">
                    <a:lumMod val="25000"/>
                  </a:schemeClr>
                </a:solidFill>
              </a:rPr>
              <a:t>data frame </a:t>
            </a:r>
            <a:r>
              <a:rPr lang="en-US" dirty="0">
                <a:solidFill>
                  <a:schemeClr val="accent3">
                    <a:lumMod val="25000"/>
                  </a:schemeClr>
                </a:solidFill>
              </a:rPr>
              <a:t>using .</a:t>
            </a:r>
            <a:r>
              <a:rPr lang="en-US" dirty="0" err="1">
                <a:solidFill>
                  <a:schemeClr val="accent3">
                    <a:lumMod val="25000"/>
                  </a:schemeClr>
                </a:solidFill>
              </a:rPr>
              <a:t>json_normalize</a:t>
            </a:r>
            <a:r>
              <a:rPr lang="en-US" dirty="0" smtClean="0">
                <a:solidFill>
                  <a:schemeClr val="accent3">
                    <a:lumMod val="25000"/>
                  </a:schemeClr>
                </a:solidFill>
              </a:rPr>
              <a:t>().</a:t>
            </a:r>
          </a:p>
          <a:p>
            <a:pPr lvl="1">
              <a:lnSpc>
                <a:spcPct val="100000"/>
              </a:lnSpc>
              <a:spcBef>
                <a:spcPts val="1400"/>
              </a:spcBef>
            </a:pPr>
            <a:r>
              <a:rPr lang="en-US" dirty="0" smtClean="0">
                <a:solidFill>
                  <a:schemeClr val="accent3">
                    <a:lumMod val="25000"/>
                  </a:schemeClr>
                </a:solidFill>
              </a:rPr>
              <a:t> </a:t>
            </a:r>
            <a:r>
              <a:rPr lang="en-US" dirty="0">
                <a:solidFill>
                  <a:schemeClr val="accent3">
                    <a:lumMod val="25000"/>
                  </a:schemeClr>
                </a:solidFill>
              </a:rPr>
              <a:t>We then cleaned the data, checked for missing values and fill in missing values </a:t>
            </a:r>
            <a:r>
              <a:rPr lang="en-US" dirty="0" smtClean="0">
                <a:solidFill>
                  <a:schemeClr val="accent3">
                    <a:lumMod val="25000"/>
                  </a:schemeClr>
                </a:solidFill>
              </a:rPr>
              <a:t>where necessary. </a:t>
            </a:r>
            <a:r>
              <a:rPr lang="en-US" dirty="0">
                <a:solidFill>
                  <a:schemeClr val="accent3">
                    <a:lumMod val="25000"/>
                  </a:schemeClr>
                </a:solidFill>
              </a:rPr>
              <a:t>In addition, we performed web scraping from Wikipedia for Falcon 9 launch records with</a:t>
            </a:r>
          </a:p>
          <a:p>
            <a:pPr lvl="1">
              <a:lnSpc>
                <a:spcPct val="100000"/>
              </a:lnSpc>
              <a:spcBef>
                <a:spcPts val="1400"/>
              </a:spcBef>
            </a:pPr>
            <a:r>
              <a:rPr lang="en-US" dirty="0">
                <a:solidFill>
                  <a:schemeClr val="accent3">
                    <a:lumMod val="25000"/>
                  </a:schemeClr>
                </a:solidFill>
              </a:rPr>
              <a:t> </a:t>
            </a:r>
            <a:r>
              <a:rPr lang="en-US" dirty="0" err="1">
                <a:solidFill>
                  <a:schemeClr val="accent3">
                    <a:lumMod val="25000"/>
                  </a:schemeClr>
                </a:solidFill>
              </a:rPr>
              <a:t>BeautifulSoup</a:t>
            </a:r>
            <a:r>
              <a:rPr lang="en-US" dirty="0">
                <a:solidFill>
                  <a:schemeClr val="accent3">
                    <a:lumMod val="25000"/>
                  </a:schemeClr>
                </a:solidFill>
              </a:rPr>
              <a:t>.- The objective was to extract the launch records as HTML table, parse the table </a:t>
            </a:r>
            <a:r>
              <a:rPr lang="en-US" dirty="0" smtClean="0">
                <a:solidFill>
                  <a:schemeClr val="accent3">
                    <a:lumMod val="25000"/>
                  </a:schemeClr>
                </a:solidFill>
              </a:rPr>
              <a:t>and</a:t>
            </a:r>
          </a:p>
          <a:p>
            <a:pPr lvl="1">
              <a:lnSpc>
                <a:spcPct val="100000"/>
              </a:lnSpc>
              <a:spcBef>
                <a:spcPts val="1400"/>
              </a:spcBef>
            </a:pPr>
            <a:r>
              <a:rPr lang="en-US" dirty="0" smtClean="0">
                <a:solidFill>
                  <a:schemeClr val="accent3">
                    <a:lumMod val="25000"/>
                  </a:schemeClr>
                </a:solidFill>
              </a:rPr>
              <a:t>convert </a:t>
            </a:r>
            <a:r>
              <a:rPr lang="en-US" dirty="0">
                <a:solidFill>
                  <a:schemeClr val="accent3">
                    <a:lumMod val="25000"/>
                  </a:schemeClr>
                </a:solidFill>
              </a:rPr>
              <a:t>it to a pandas </a:t>
            </a:r>
            <a:r>
              <a:rPr lang="en-US" dirty="0" smtClean="0">
                <a:solidFill>
                  <a:schemeClr val="accent3">
                    <a:lumMod val="25000"/>
                  </a:schemeClr>
                </a:solidFill>
              </a:rPr>
              <a:t>data frame </a:t>
            </a:r>
            <a:r>
              <a:rPr lang="en-US" dirty="0">
                <a:solidFill>
                  <a:schemeClr val="accent3">
                    <a:lumMod val="25000"/>
                  </a:schemeClr>
                </a:solidFill>
              </a:rPr>
              <a:t>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http://purl.org/dc/terms/"/>
    <ds:schemaRef ds:uri="http://schemas.openxmlformats.org/package/2006/metadata/core-propertie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311</TotalTime>
  <Words>2233</Words>
  <Application>Microsoft Office PowerPoint</Application>
  <PresentationFormat>Widescreen</PresentationFormat>
  <Paragraphs>232</Paragraphs>
  <Slides>49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Basel Al Shargabi</cp:lastModifiedBy>
  <cp:revision>220</cp:revision>
  <dcterms:created xsi:type="dcterms:W3CDTF">2021-04-29T18:58:34Z</dcterms:created>
  <dcterms:modified xsi:type="dcterms:W3CDTF">2024-07-22T14:56:38Z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